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62" r:id="rId4"/>
    <p:sldId id="263" r:id="rId5"/>
    <p:sldId id="267" r:id="rId6"/>
    <p:sldId id="268" r:id="rId7"/>
    <p:sldId id="264" r:id="rId8"/>
    <p:sldId id="26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172"/>
    <p:restoredTop sz="94674"/>
  </p:normalViewPr>
  <p:slideViewPr>
    <p:cSldViewPr snapToGrid="0" snapToObjects="1">
      <p:cViewPr varScale="1">
        <p:scale>
          <a:sx n="85" d="100"/>
          <a:sy n="85" d="100"/>
        </p:scale>
        <p:origin x="176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tiff>
</file>

<file path=ppt/media/image4.tiff>
</file>

<file path=ppt/media/image5.pn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3CC250-5DC3-4643-A7EC-4F4CD7275115}" type="datetimeFigureOut">
              <a:rPr lang="en-US" smtClean="0"/>
              <a:t>10/26/21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CBC7C7-AC8D-E14C-A315-E0A46A79E33F}" type="slidenum">
              <a:rPr lang="en-US" smtClean="0"/>
              <a:t>‹#›</a:t>
            </a:fld>
            <a:endParaRPr lang="en-US"/>
          </a:p>
        </p:txBody>
      </p:sp>
    </p:spTree>
    <p:extLst>
      <p:ext uri="{BB962C8B-B14F-4D97-AF65-F5344CB8AC3E}">
        <p14:creationId xmlns:p14="http://schemas.microsoft.com/office/powerpoint/2010/main" val="522568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32FE0-D698-3946-961F-E49C15E5D4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96C7157-5EF4-3646-892A-43CF436DFD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0E8B92-0EF2-3445-AB4B-30961C198FFA}"/>
              </a:ext>
            </a:extLst>
          </p:cNvPr>
          <p:cNvSpPr>
            <a:spLocks noGrp="1"/>
          </p:cNvSpPr>
          <p:nvPr>
            <p:ph type="dt" sz="half" idx="10"/>
          </p:nvPr>
        </p:nvSpPr>
        <p:spPr/>
        <p:txBody>
          <a:bodyPr/>
          <a:lstStyle/>
          <a:p>
            <a:fld id="{37B6A15B-519B-4A46-8785-13DE2F1CC546}" type="datetimeFigureOut">
              <a:rPr lang="en-US" smtClean="0"/>
              <a:t>10/26/21</a:t>
            </a:fld>
            <a:endParaRPr lang="en-US"/>
          </a:p>
        </p:txBody>
      </p:sp>
      <p:sp>
        <p:nvSpPr>
          <p:cNvPr id="5" name="Footer Placeholder 4">
            <a:extLst>
              <a:ext uri="{FF2B5EF4-FFF2-40B4-BE49-F238E27FC236}">
                <a16:creationId xmlns:a16="http://schemas.microsoft.com/office/drawing/2014/main" id="{E23AB231-C100-1D44-8ABF-FC4F71C72D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48D793-C3A4-9843-8363-8F56AB7C5D3E}"/>
              </a:ext>
            </a:extLst>
          </p:cNvPr>
          <p:cNvSpPr>
            <a:spLocks noGrp="1"/>
          </p:cNvSpPr>
          <p:nvPr>
            <p:ph type="sldNum" sz="quarter" idx="12"/>
          </p:nvPr>
        </p:nvSpPr>
        <p:spPr/>
        <p:txBody>
          <a:bodyPr/>
          <a:lstStyle/>
          <a:p>
            <a:fld id="{B61CCBFD-36F9-2A44-9A47-88F2873B36BD}" type="slidenum">
              <a:rPr lang="en-US" smtClean="0"/>
              <a:t>‹#›</a:t>
            </a:fld>
            <a:endParaRPr lang="en-US"/>
          </a:p>
        </p:txBody>
      </p:sp>
    </p:spTree>
    <p:extLst>
      <p:ext uri="{BB962C8B-B14F-4D97-AF65-F5344CB8AC3E}">
        <p14:creationId xmlns:p14="http://schemas.microsoft.com/office/powerpoint/2010/main" val="10666284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54AD6-D7FA-B842-A42E-71C07F22636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3F96886-B8EC-854D-A439-415B11E7A6B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644F4C-22F6-424A-9138-F05612809920}"/>
              </a:ext>
            </a:extLst>
          </p:cNvPr>
          <p:cNvSpPr>
            <a:spLocks noGrp="1"/>
          </p:cNvSpPr>
          <p:nvPr>
            <p:ph type="dt" sz="half" idx="10"/>
          </p:nvPr>
        </p:nvSpPr>
        <p:spPr/>
        <p:txBody>
          <a:bodyPr/>
          <a:lstStyle/>
          <a:p>
            <a:fld id="{37B6A15B-519B-4A46-8785-13DE2F1CC546}" type="datetimeFigureOut">
              <a:rPr lang="en-US" smtClean="0"/>
              <a:t>10/26/21</a:t>
            </a:fld>
            <a:endParaRPr lang="en-US"/>
          </a:p>
        </p:txBody>
      </p:sp>
      <p:sp>
        <p:nvSpPr>
          <p:cNvPr id="5" name="Footer Placeholder 4">
            <a:extLst>
              <a:ext uri="{FF2B5EF4-FFF2-40B4-BE49-F238E27FC236}">
                <a16:creationId xmlns:a16="http://schemas.microsoft.com/office/drawing/2014/main" id="{DD51FEE0-03BA-BF44-82DA-3135AA3A02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2F880F-B891-474D-9BD2-1ACB515AED4F}"/>
              </a:ext>
            </a:extLst>
          </p:cNvPr>
          <p:cNvSpPr>
            <a:spLocks noGrp="1"/>
          </p:cNvSpPr>
          <p:nvPr>
            <p:ph type="sldNum" sz="quarter" idx="12"/>
          </p:nvPr>
        </p:nvSpPr>
        <p:spPr/>
        <p:txBody>
          <a:bodyPr/>
          <a:lstStyle/>
          <a:p>
            <a:fld id="{B61CCBFD-36F9-2A44-9A47-88F2873B36BD}" type="slidenum">
              <a:rPr lang="en-US" smtClean="0"/>
              <a:t>‹#›</a:t>
            </a:fld>
            <a:endParaRPr lang="en-US"/>
          </a:p>
        </p:txBody>
      </p:sp>
    </p:spTree>
    <p:extLst>
      <p:ext uri="{BB962C8B-B14F-4D97-AF65-F5344CB8AC3E}">
        <p14:creationId xmlns:p14="http://schemas.microsoft.com/office/powerpoint/2010/main" val="3144043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EEB3F3-DCE1-EE48-964F-C8CCE900E8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4B10CC3-FF3A-834D-8ABD-7F4FA03C1B7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8A8C0D-6669-924E-94A4-1E5872531A89}"/>
              </a:ext>
            </a:extLst>
          </p:cNvPr>
          <p:cNvSpPr>
            <a:spLocks noGrp="1"/>
          </p:cNvSpPr>
          <p:nvPr>
            <p:ph type="dt" sz="half" idx="10"/>
          </p:nvPr>
        </p:nvSpPr>
        <p:spPr/>
        <p:txBody>
          <a:bodyPr/>
          <a:lstStyle/>
          <a:p>
            <a:fld id="{37B6A15B-519B-4A46-8785-13DE2F1CC546}" type="datetimeFigureOut">
              <a:rPr lang="en-US" smtClean="0"/>
              <a:t>10/26/21</a:t>
            </a:fld>
            <a:endParaRPr lang="en-US"/>
          </a:p>
        </p:txBody>
      </p:sp>
      <p:sp>
        <p:nvSpPr>
          <p:cNvPr id="5" name="Footer Placeholder 4">
            <a:extLst>
              <a:ext uri="{FF2B5EF4-FFF2-40B4-BE49-F238E27FC236}">
                <a16:creationId xmlns:a16="http://schemas.microsoft.com/office/drawing/2014/main" id="{1ACCF9F0-658D-8045-A72B-E72BF44303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4A9462-C3CA-7C40-9A19-4342B279DBA1}"/>
              </a:ext>
            </a:extLst>
          </p:cNvPr>
          <p:cNvSpPr>
            <a:spLocks noGrp="1"/>
          </p:cNvSpPr>
          <p:nvPr>
            <p:ph type="sldNum" sz="quarter" idx="12"/>
          </p:nvPr>
        </p:nvSpPr>
        <p:spPr/>
        <p:txBody>
          <a:bodyPr/>
          <a:lstStyle/>
          <a:p>
            <a:fld id="{B61CCBFD-36F9-2A44-9A47-88F2873B36BD}" type="slidenum">
              <a:rPr lang="en-US" smtClean="0"/>
              <a:t>‹#›</a:t>
            </a:fld>
            <a:endParaRPr lang="en-US"/>
          </a:p>
        </p:txBody>
      </p:sp>
    </p:spTree>
    <p:extLst>
      <p:ext uri="{BB962C8B-B14F-4D97-AF65-F5344CB8AC3E}">
        <p14:creationId xmlns:p14="http://schemas.microsoft.com/office/powerpoint/2010/main" val="1858139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A10FE-6817-A846-8FB5-E05C71CD4F3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A6C94-1D1F-F44F-9BA9-7DE37850854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78EB56-C78C-084C-B4DF-D6C06AEF73FE}"/>
              </a:ext>
            </a:extLst>
          </p:cNvPr>
          <p:cNvSpPr>
            <a:spLocks noGrp="1"/>
          </p:cNvSpPr>
          <p:nvPr>
            <p:ph type="dt" sz="half" idx="10"/>
          </p:nvPr>
        </p:nvSpPr>
        <p:spPr/>
        <p:txBody>
          <a:bodyPr/>
          <a:lstStyle/>
          <a:p>
            <a:fld id="{37B6A15B-519B-4A46-8785-13DE2F1CC546}" type="datetimeFigureOut">
              <a:rPr lang="en-US" smtClean="0"/>
              <a:t>10/26/21</a:t>
            </a:fld>
            <a:endParaRPr lang="en-US"/>
          </a:p>
        </p:txBody>
      </p:sp>
      <p:sp>
        <p:nvSpPr>
          <p:cNvPr id="5" name="Footer Placeholder 4">
            <a:extLst>
              <a:ext uri="{FF2B5EF4-FFF2-40B4-BE49-F238E27FC236}">
                <a16:creationId xmlns:a16="http://schemas.microsoft.com/office/drawing/2014/main" id="{B6E77B8B-8482-204C-8BE3-7AB8240F03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C347DB-23CA-A740-A1E5-548204C7EF6B}"/>
              </a:ext>
            </a:extLst>
          </p:cNvPr>
          <p:cNvSpPr>
            <a:spLocks noGrp="1"/>
          </p:cNvSpPr>
          <p:nvPr>
            <p:ph type="sldNum" sz="quarter" idx="12"/>
          </p:nvPr>
        </p:nvSpPr>
        <p:spPr/>
        <p:txBody>
          <a:bodyPr/>
          <a:lstStyle/>
          <a:p>
            <a:fld id="{B61CCBFD-36F9-2A44-9A47-88F2873B36BD}" type="slidenum">
              <a:rPr lang="en-US" smtClean="0"/>
              <a:t>‹#›</a:t>
            </a:fld>
            <a:endParaRPr lang="en-US"/>
          </a:p>
        </p:txBody>
      </p:sp>
    </p:spTree>
    <p:extLst>
      <p:ext uri="{BB962C8B-B14F-4D97-AF65-F5344CB8AC3E}">
        <p14:creationId xmlns:p14="http://schemas.microsoft.com/office/powerpoint/2010/main" val="1079787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059C6-4814-5841-A5C5-7517DBB4F39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9FA9377-BD03-EF4D-B4CB-A4DC46A791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936974E-3DC6-CA40-8707-704FC9CF300D}"/>
              </a:ext>
            </a:extLst>
          </p:cNvPr>
          <p:cNvSpPr>
            <a:spLocks noGrp="1"/>
          </p:cNvSpPr>
          <p:nvPr>
            <p:ph type="dt" sz="half" idx="10"/>
          </p:nvPr>
        </p:nvSpPr>
        <p:spPr/>
        <p:txBody>
          <a:bodyPr/>
          <a:lstStyle/>
          <a:p>
            <a:fld id="{37B6A15B-519B-4A46-8785-13DE2F1CC546}" type="datetimeFigureOut">
              <a:rPr lang="en-US" smtClean="0"/>
              <a:t>10/26/21</a:t>
            </a:fld>
            <a:endParaRPr lang="en-US"/>
          </a:p>
        </p:txBody>
      </p:sp>
      <p:sp>
        <p:nvSpPr>
          <p:cNvPr id="5" name="Footer Placeholder 4">
            <a:extLst>
              <a:ext uri="{FF2B5EF4-FFF2-40B4-BE49-F238E27FC236}">
                <a16:creationId xmlns:a16="http://schemas.microsoft.com/office/drawing/2014/main" id="{461BA11A-0B22-524B-BE15-F57AF26101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B8D141-095F-F742-8620-6129A24F7777}"/>
              </a:ext>
            </a:extLst>
          </p:cNvPr>
          <p:cNvSpPr>
            <a:spLocks noGrp="1"/>
          </p:cNvSpPr>
          <p:nvPr>
            <p:ph type="sldNum" sz="quarter" idx="12"/>
          </p:nvPr>
        </p:nvSpPr>
        <p:spPr/>
        <p:txBody>
          <a:bodyPr/>
          <a:lstStyle/>
          <a:p>
            <a:fld id="{B61CCBFD-36F9-2A44-9A47-88F2873B36BD}" type="slidenum">
              <a:rPr lang="en-US" smtClean="0"/>
              <a:t>‹#›</a:t>
            </a:fld>
            <a:endParaRPr lang="en-US"/>
          </a:p>
        </p:txBody>
      </p:sp>
    </p:spTree>
    <p:extLst>
      <p:ext uri="{BB962C8B-B14F-4D97-AF65-F5344CB8AC3E}">
        <p14:creationId xmlns:p14="http://schemas.microsoft.com/office/powerpoint/2010/main" val="2600968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72435-24D5-C84E-8F80-43B3F86F86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BB7761-3695-DE45-816C-1B31D77A9B1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160C37-38EB-FB4A-B16D-D178B00668C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7752227-7A2F-6041-BD4E-1B6241B4F667}"/>
              </a:ext>
            </a:extLst>
          </p:cNvPr>
          <p:cNvSpPr>
            <a:spLocks noGrp="1"/>
          </p:cNvSpPr>
          <p:nvPr>
            <p:ph type="dt" sz="half" idx="10"/>
          </p:nvPr>
        </p:nvSpPr>
        <p:spPr/>
        <p:txBody>
          <a:bodyPr/>
          <a:lstStyle/>
          <a:p>
            <a:fld id="{37B6A15B-519B-4A46-8785-13DE2F1CC546}" type="datetimeFigureOut">
              <a:rPr lang="en-US" smtClean="0"/>
              <a:t>10/26/21</a:t>
            </a:fld>
            <a:endParaRPr lang="en-US"/>
          </a:p>
        </p:txBody>
      </p:sp>
      <p:sp>
        <p:nvSpPr>
          <p:cNvPr id="6" name="Footer Placeholder 5">
            <a:extLst>
              <a:ext uri="{FF2B5EF4-FFF2-40B4-BE49-F238E27FC236}">
                <a16:creationId xmlns:a16="http://schemas.microsoft.com/office/drawing/2014/main" id="{3550DDB4-C6DF-664A-A93E-DD2A692F93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AB9113-E726-3443-BE39-C331BAA045E0}"/>
              </a:ext>
            </a:extLst>
          </p:cNvPr>
          <p:cNvSpPr>
            <a:spLocks noGrp="1"/>
          </p:cNvSpPr>
          <p:nvPr>
            <p:ph type="sldNum" sz="quarter" idx="12"/>
          </p:nvPr>
        </p:nvSpPr>
        <p:spPr/>
        <p:txBody>
          <a:bodyPr/>
          <a:lstStyle/>
          <a:p>
            <a:fld id="{B61CCBFD-36F9-2A44-9A47-88F2873B36BD}" type="slidenum">
              <a:rPr lang="en-US" smtClean="0"/>
              <a:t>‹#›</a:t>
            </a:fld>
            <a:endParaRPr lang="en-US"/>
          </a:p>
        </p:txBody>
      </p:sp>
    </p:spTree>
    <p:extLst>
      <p:ext uri="{BB962C8B-B14F-4D97-AF65-F5344CB8AC3E}">
        <p14:creationId xmlns:p14="http://schemas.microsoft.com/office/powerpoint/2010/main" val="1277100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24BAF-0C60-BC45-AC1C-BBF7E622D5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EECDBE-53CE-EA42-9EBD-1B83F4FFC6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282CB08-ADF4-7C47-8571-66EB276C2BB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CF86998-ADC2-3143-AE39-80E6ADC196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0098B43-F05D-084E-8E98-54F388C2053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D54E314-375F-D643-B4AD-F5C2A223B6F5}"/>
              </a:ext>
            </a:extLst>
          </p:cNvPr>
          <p:cNvSpPr>
            <a:spLocks noGrp="1"/>
          </p:cNvSpPr>
          <p:nvPr>
            <p:ph type="dt" sz="half" idx="10"/>
          </p:nvPr>
        </p:nvSpPr>
        <p:spPr/>
        <p:txBody>
          <a:bodyPr/>
          <a:lstStyle/>
          <a:p>
            <a:fld id="{37B6A15B-519B-4A46-8785-13DE2F1CC546}" type="datetimeFigureOut">
              <a:rPr lang="en-US" smtClean="0"/>
              <a:t>10/26/21</a:t>
            </a:fld>
            <a:endParaRPr lang="en-US"/>
          </a:p>
        </p:txBody>
      </p:sp>
      <p:sp>
        <p:nvSpPr>
          <p:cNvPr id="8" name="Footer Placeholder 7">
            <a:extLst>
              <a:ext uri="{FF2B5EF4-FFF2-40B4-BE49-F238E27FC236}">
                <a16:creationId xmlns:a16="http://schemas.microsoft.com/office/drawing/2014/main" id="{0F3A3ACD-0159-BA46-A971-D2067CFF160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DB4D98E-7595-E147-A710-4F5268728479}"/>
              </a:ext>
            </a:extLst>
          </p:cNvPr>
          <p:cNvSpPr>
            <a:spLocks noGrp="1"/>
          </p:cNvSpPr>
          <p:nvPr>
            <p:ph type="sldNum" sz="quarter" idx="12"/>
          </p:nvPr>
        </p:nvSpPr>
        <p:spPr/>
        <p:txBody>
          <a:bodyPr/>
          <a:lstStyle/>
          <a:p>
            <a:fld id="{B61CCBFD-36F9-2A44-9A47-88F2873B36BD}" type="slidenum">
              <a:rPr lang="en-US" smtClean="0"/>
              <a:t>‹#›</a:t>
            </a:fld>
            <a:endParaRPr lang="en-US"/>
          </a:p>
        </p:txBody>
      </p:sp>
    </p:spTree>
    <p:extLst>
      <p:ext uri="{BB962C8B-B14F-4D97-AF65-F5344CB8AC3E}">
        <p14:creationId xmlns:p14="http://schemas.microsoft.com/office/powerpoint/2010/main" val="1908458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EECDE-53DB-6049-A835-6EBF544F290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910ED5C-302B-6540-9373-ECC1E876F62B}"/>
              </a:ext>
            </a:extLst>
          </p:cNvPr>
          <p:cNvSpPr>
            <a:spLocks noGrp="1"/>
          </p:cNvSpPr>
          <p:nvPr>
            <p:ph type="dt" sz="half" idx="10"/>
          </p:nvPr>
        </p:nvSpPr>
        <p:spPr/>
        <p:txBody>
          <a:bodyPr/>
          <a:lstStyle/>
          <a:p>
            <a:fld id="{37B6A15B-519B-4A46-8785-13DE2F1CC546}" type="datetimeFigureOut">
              <a:rPr lang="en-US" smtClean="0"/>
              <a:t>10/26/21</a:t>
            </a:fld>
            <a:endParaRPr lang="en-US"/>
          </a:p>
        </p:txBody>
      </p:sp>
      <p:sp>
        <p:nvSpPr>
          <p:cNvPr id="4" name="Footer Placeholder 3">
            <a:extLst>
              <a:ext uri="{FF2B5EF4-FFF2-40B4-BE49-F238E27FC236}">
                <a16:creationId xmlns:a16="http://schemas.microsoft.com/office/drawing/2014/main" id="{05BD28E8-8D7C-C848-8D7D-8024D6B10A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1DF580-2E62-2446-9751-27819ABB449A}"/>
              </a:ext>
            </a:extLst>
          </p:cNvPr>
          <p:cNvSpPr>
            <a:spLocks noGrp="1"/>
          </p:cNvSpPr>
          <p:nvPr>
            <p:ph type="sldNum" sz="quarter" idx="12"/>
          </p:nvPr>
        </p:nvSpPr>
        <p:spPr/>
        <p:txBody>
          <a:bodyPr/>
          <a:lstStyle/>
          <a:p>
            <a:fld id="{B61CCBFD-36F9-2A44-9A47-88F2873B36BD}" type="slidenum">
              <a:rPr lang="en-US" smtClean="0"/>
              <a:t>‹#›</a:t>
            </a:fld>
            <a:endParaRPr lang="en-US"/>
          </a:p>
        </p:txBody>
      </p:sp>
    </p:spTree>
    <p:extLst>
      <p:ext uri="{BB962C8B-B14F-4D97-AF65-F5344CB8AC3E}">
        <p14:creationId xmlns:p14="http://schemas.microsoft.com/office/powerpoint/2010/main" val="8577201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C0BEB2-9045-E24D-88CD-0C01F144A416}"/>
              </a:ext>
            </a:extLst>
          </p:cNvPr>
          <p:cNvSpPr>
            <a:spLocks noGrp="1"/>
          </p:cNvSpPr>
          <p:nvPr>
            <p:ph type="dt" sz="half" idx="10"/>
          </p:nvPr>
        </p:nvSpPr>
        <p:spPr/>
        <p:txBody>
          <a:bodyPr/>
          <a:lstStyle/>
          <a:p>
            <a:fld id="{37B6A15B-519B-4A46-8785-13DE2F1CC546}" type="datetimeFigureOut">
              <a:rPr lang="en-US" smtClean="0"/>
              <a:t>10/26/21</a:t>
            </a:fld>
            <a:endParaRPr lang="en-US"/>
          </a:p>
        </p:txBody>
      </p:sp>
      <p:sp>
        <p:nvSpPr>
          <p:cNvPr id="3" name="Footer Placeholder 2">
            <a:extLst>
              <a:ext uri="{FF2B5EF4-FFF2-40B4-BE49-F238E27FC236}">
                <a16:creationId xmlns:a16="http://schemas.microsoft.com/office/drawing/2014/main" id="{9B8F779D-85CF-7D44-92FE-D70E5944E50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354298-31CB-6B4B-A168-57DEE6C323E5}"/>
              </a:ext>
            </a:extLst>
          </p:cNvPr>
          <p:cNvSpPr>
            <a:spLocks noGrp="1"/>
          </p:cNvSpPr>
          <p:nvPr>
            <p:ph type="sldNum" sz="quarter" idx="12"/>
          </p:nvPr>
        </p:nvSpPr>
        <p:spPr/>
        <p:txBody>
          <a:bodyPr/>
          <a:lstStyle/>
          <a:p>
            <a:fld id="{B61CCBFD-36F9-2A44-9A47-88F2873B36BD}" type="slidenum">
              <a:rPr lang="en-US" smtClean="0"/>
              <a:t>‹#›</a:t>
            </a:fld>
            <a:endParaRPr lang="en-US"/>
          </a:p>
        </p:txBody>
      </p:sp>
    </p:spTree>
    <p:extLst>
      <p:ext uri="{BB962C8B-B14F-4D97-AF65-F5344CB8AC3E}">
        <p14:creationId xmlns:p14="http://schemas.microsoft.com/office/powerpoint/2010/main" val="170064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8C686-6846-F647-BF3E-710A81932B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1AA37F-BCA6-C64B-89C0-A78D644479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29793BC-8897-AA4B-B1E3-36834C505A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B3BBBA2-B11D-0643-836C-0FD9A26FCD58}"/>
              </a:ext>
            </a:extLst>
          </p:cNvPr>
          <p:cNvSpPr>
            <a:spLocks noGrp="1"/>
          </p:cNvSpPr>
          <p:nvPr>
            <p:ph type="dt" sz="half" idx="10"/>
          </p:nvPr>
        </p:nvSpPr>
        <p:spPr/>
        <p:txBody>
          <a:bodyPr/>
          <a:lstStyle/>
          <a:p>
            <a:fld id="{37B6A15B-519B-4A46-8785-13DE2F1CC546}" type="datetimeFigureOut">
              <a:rPr lang="en-US" smtClean="0"/>
              <a:t>10/26/21</a:t>
            </a:fld>
            <a:endParaRPr lang="en-US"/>
          </a:p>
        </p:txBody>
      </p:sp>
      <p:sp>
        <p:nvSpPr>
          <p:cNvPr id="6" name="Footer Placeholder 5">
            <a:extLst>
              <a:ext uri="{FF2B5EF4-FFF2-40B4-BE49-F238E27FC236}">
                <a16:creationId xmlns:a16="http://schemas.microsoft.com/office/drawing/2014/main" id="{0DD51DF3-0732-9F46-888D-B2E8B174E8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6C6B6E-2F46-FA4A-85CC-3D285AC1BC5F}"/>
              </a:ext>
            </a:extLst>
          </p:cNvPr>
          <p:cNvSpPr>
            <a:spLocks noGrp="1"/>
          </p:cNvSpPr>
          <p:nvPr>
            <p:ph type="sldNum" sz="quarter" idx="12"/>
          </p:nvPr>
        </p:nvSpPr>
        <p:spPr/>
        <p:txBody>
          <a:bodyPr/>
          <a:lstStyle/>
          <a:p>
            <a:fld id="{B61CCBFD-36F9-2A44-9A47-88F2873B36BD}" type="slidenum">
              <a:rPr lang="en-US" smtClean="0"/>
              <a:t>‹#›</a:t>
            </a:fld>
            <a:endParaRPr lang="en-US"/>
          </a:p>
        </p:txBody>
      </p:sp>
    </p:spTree>
    <p:extLst>
      <p:ext uri="{BB962C8B-B14F-4D97-AF65-F5344CB8AC3E}">
        <p14:creationId xmlns:p14="http://schemas.microsoft.com/office/powerpoint/2010/main" val="1027697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6459A-B72B-7840-A543-539B227C1C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6EC4B0E-CBA1-8C47-BC54-0FB48DFF22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16E9A1-FE21-7043-9E27-747B34275F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DF9D4-9D03-2541-AD42-44F41B6078FA}"/>
              </a:ext>
            </a:extLst>
          </p:cNvPr>
          <p:cNvSpPr>
            <a:spLocks noGrp="1"/>
          </p:cNvSpPr>
          <p:nvPr>
            <p:ph type="dt" sz="half" idx="10"/>
          </p:nvPr>
        </p:nvSpPr>
        <p:spPr/>
        <p:txBody>
          <a:bodyPr/>
          <a:lstStyle/>
          <a:p>
            <a:fld id="{37B6A15B-519B-4A46-8785-13DE2F1CC546}" type="datetimeFigureOut">
              <a:rPr lang="en-US" smtClean="0"/>
              <a:t>10/26/21</a:t>
            </a:fld>
            <a:endParaRPr lang="en-US"/>
          </a:p>
        </p:txBody>
      </p:sp>
      <p:sp>
        <p:nvSpPr>
          <p:cNvPr id="6" name="Footer Placeholder 5">
            <a:extLst>
              <a:ext uri="{FF2B5EF4-FFF2-40B4-BE49-F238E27FC236}">
                <a16:creationId xmlns:a16="http://schemas.microsoft.com/office/drawing/2014/main" id="{B7A69EE6-C8D8-EA46-B011-DB68C42543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4C1982-F6DF-974B-8352-E42B8AE93941}"/>
              </a:ext>
            </a:extLst>
          </p:cNvPr>
          <p:cNvSpPr>
            <a:spLocks noGrp="1"/>
          </p:cNvSpPr>
          <p:nvPr>
            <p:ph type="sldNum" sz="quarter" idx="12"/>
          </p:nvPr>
        </p:nvSpPr>
        <p:spPr/>
        <p:txBody>
          <a:bodyPr/>
          <a:lstStyle/>
          <a:p>
            <a:fld id="{B61CCBFD-36F9-2A44-9A47-88F2873B36BD}" type="slidenum">
              <a:rPr lang="en-US" smtClean="0"/>
              <a:t>‹#›</a:t>
            </a:fld>
            <a:endParaRPr lang="en-US"/>
          </a:p>
        </p:txBody>
      </p:sp>
    </p:spTree>
    <p:extLst>
      <p:ext uri="{BB962C8B-B14F-4D97-AF65-F5344CB8AC3E}">
        <p14:creationId xmlns:p14="http://schemas.microsoft.com/office/powerpoint/2010/main" val="2420328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00A2D6-A678-8A4E-8745-CCBDA43A54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74C72AB-3785-C44C-9264-D35414A27D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53978E-94E2-7D46-92F5-BF457CEC91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B6A15B-519B-4A46-8785-13DE2F1CC546}" type="datetimeFigureOut">
              <a:rPr lang="en-US" smtClean="0"/>
              <a:t>10/26/21</a:t>
            </a:fld>
            <a:endParaRPr lang="en-US"/>
          </a:p>
        </p:txBody>
      </p:sp>
      <p:sp>
        <p:nvSpPr>
          <p:cNvPr id="5" name="Footer Placeholder 4">
            <a:extLst>
              <a:ext uri="{FF2B5EF4-FFF2-40B4-BE49-F238E27FC236}">
                <a16:creationId xmlns:a16="http://schemas.microsoft.com/office/drawing/2014/main" id="{4A2DF838-48F5-6041-A3E2-84959CF80D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317A3FB-5277-7C40-8E71-D04FAEB9BB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1CCBFD-36F9-2A44-9A47-88F2873B36BD}" type="slidenum">
              <a:rPr lang="en-US" smtClean="0"/>
              <a:t>‹#›</a:t>
            </a:fld>
            <a:endParaRPr lang="en-US"/>
          </a:p>
        </p:txBody>
      </p:sp>
    </p:spTree>
    <p:extLst>
      <p:ext uri="{BB962C8B-B14F-4D97-AF65-F5344CB8AC3E}">
        <p14:creationId xmlns:p14="http://schemas.microsoft.com/office/powerpoint/2010/main" val="41078224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tiff"/><Relationship Id="rId7" Type="http://schemas.openxmlformats.org/officeDocument/2006/relationships/image" Target="../media/image8.png"/><Relationship Id="rId2" Type="http://schemas.openxmlformats.org/officeDocument/2006/relationships/image" Target="../media/image3.tiff"/><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hyperlink" Target="https://vpn.utm.my/web/1/https/0/www.interaction-design.org/literature/article/principle-of-consistency-and-standards-in-user-interface-design"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A0EEBBE-6944-A845-A3BB-9FD1CDEDC331}"/>
              </a:ext>
            </a:extLst>
          </p:cNvPr>
          <p:cNvSpPr/>
          <p:nvPr/>
        </p:nvSpPr>
        <p:spPr>
          <a:xfrm>
            <a:off x="0" y="1638649"/>
            <a:ext cx="5360268" cy="1741064"/>
          </a:xfrm>
          <a:prstGeom prst="rect">
            <a:avLst/>
          </a:prstGeom>
          <a:solidFill>
            <a:schemeClr val="accent4">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Helvetica Neue Light"/>
                <a:cs typeface="Helvetica Neue Light"/>
              </a:rPr>
              <a:t>SECJ 3303 </a:t>
            </a:r>
          </a:p>
          <a:p>
            <a:pPr algn="ctr"/>
            <a:r>
              <a:rPr lang="en-US" dirty="0">
                <a:latin typeface="Helvetica Neue Light"/>
                <a:cs typeface="Helvetica Neue Light"/>
              </a:rPr>
              <a:t>Internet Programming</a:t>
            </a:r>
          </a:p>
          <a:p>
            <a:pPr algn="ctr"/>
            <a:r>
              <a:rPr lang="en-US" dirty="0">
                <a:latin typeface="Helvetica Neue Light"/>
                <a:cs typeface="Helvetica Neue Light"/>
              </a:rPr>
              <a:t>Project</a:t>
            </a:r>
          </a:p>
          <a:p>
            <a:pPr algn="ctr"/>
            <a:r>
              <a:rPr lang="en-US" dirty="0">
                <a:latin typeface="Helvetica Neue Light"/>
                <a:cs typeface="Helvetica Neue Light"/>
              </a:rPr>
              <a:t>Semester 1 2021/2022</a:t>
            </a:r>
          </a:p>
          <a:p>
            <a:pPr algn="ctr"/>
            <a:endParaRPr lang="en-US" dirty="0">
              <a:latin typeface="Helvetica Neue Light"/>
              <a:cs typeface="Helvetica Neue Light"/>
            </a:endParaRPr>
          </a:p>
        </p:txBody>
      </p:sp>
      <p:sp>
        <p:nvSpPr>
          <p:cNvPr id="6" name="Rectangle 5">
            <a:extLst>
              <a:ext uri="{FF2B5EF4-FFF2-40B4-BE49-F238E27FC236}">
                <a16:creationId xmlns:a16="http://schemas.microsoft.com/office/drawing/2014/main" id="{F88DCDDE-D6B1-5E49-B1FC-1D57326A0C37}"/>
              </a:ext>
            </a:extLst>
          </p:cNvPr>
          <p:cNvSpPr/>
          <p:nvPr/>
        </p:nvSpPr>
        <p:spPr>
          <a:xfrm>
            <a:off x="6925084" y="5028603"/>
            <a:ext cx="4043230" cy="1829397"/>
          </a:xfrm>
          <a:prstGeom prst="rect">
            <a:avLst/>
          </a:prstGeom>
          <a:solidFill>
            <a:srgbClr val="40315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Helvetica Neue Light"/>
                <a:cs typeface="Helvetica Neue Light"/>
              </a:rPr>
              <a:t>School of Computing</a:t>
            </a:r>
          </a:p>
          <a:p>
            <a:pPr algn="ctr"/>
            <a:r>
              <a:rPr lang="en-US" dirty="0">
                <a:latin typeface="Helvetica Neue Light"/>
                <a:cs typeface="Helvetica Neue Light"/>
              </a:rPr>
              <a:t>Faculty of Engineering</a:t>
            </a:r>
          </a:p>
          <a:p>
            <a:pPr algn="ctr"/>
            <a:r>
              <a:rPr lang="en-US" dirty="0" err="1">
                <a:latin typeface="Helvetica Neue Light"/>
                <a:cs typeface="Helvetica Neue Light"/>
              </a:rPr>
              <a:t>Universiti</a:t>
            </a:r>
            <a:r>
              <a:rPr lang="en-US" dirty="0">
                <a:latin typeface="Helvetica Neue Light"/>
                <a:cs typeface="Helvetica Neue Light"/>
              </a:rPr>
              <a:t> </a:t>
            </a:r>
            <a:r>
              <a:rPr lang="en-US" dirty="0" err="1">
                <a:latin typeface="Helvetica Neue Light"/>
                <a:cs typeface="Helvetica Neue Light"/>
              </a:rPr>
              <a:t>Teknologi</a:t>
            </a:r>
            <a:r>
              <a:rPr lang="en-US" dirty="0">
                <a:latin typeface="Helvetica Neue Light"/>
                <a:cs typeface="Helvetica Neue Light"/>
              </a:rPr>
              <a:t> Malaysia</a:t>
            </a:r>
          </a:p>
        </p:txBody>
      </p:sp>
      <p:pic>
        <p:nvPicPr>
          <p:cNvPr id="1026" name="Picture 2" descr="IT 350 - Web and Internet Programming - Fall 2020">
            <a:extLst>
              <a:ext uri="{FF2B5EF4-FFF2-40B4-BE49-F238E27FC236}">
                <a16:creationId xmlns:a16="http://schemas.microsoft.com/office/drawing/2014/main" id="{EBBE68DC-A4BA-C54A-B472-C0025FFD5E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66675" y="0"/>
            <a:ext cx="7125325" cy="502860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he ideal Methods To Be taught An internet Programming Language – Thrutu">
            <a:extLst>
              <a:ext uri="{FF2B5EF4-FFF2-40B4-BE49-F238E27FC236}">
                <a16:creationId xmlns:a16="http://schemas.microsoft.com/office/drawing/2014/main" id="{6A3E3065-62B8-5041-ABDB-8E43841F38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1184" y="4063651"/>
            <a:ext cx="3517900" cy="231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77247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079783-15CB-CB4C-994C-824326D77F56}"/>
              </a:ext>
            </a:extLst>
          </p:cNvPr>
          <p:cNvPicPr>
            <a:picLocks noChangeAspect="1"/>
          </p:cNvPicPr>
          <p:nvPr/>
        </p:nvPicPr>
        <p:blipFill>
          <a:blip r:embed="rId2"/>
          <a:stretch>
            <a:fillRect/>
          </a:stretch>
        </p:blipFill>
        <p:spPr>
          <a:xfrm>
            <a:off x="2184935" y="13852"/>
            <a:ext cx="10007065" cy="6869918"/>
          </a:xfrm>
          <a:prstGeom prst="rect">
            <a:avLst/>
          </a:prstGeom>
        </p:spPr>
      </p:pic>
      <p:pic>
        <p:nvPicPr>
          <p:cNvPr id="7" name="Picture 6">
            <a:extLst>
              <a:ext uri="{FF2B5EF4-FFF2-40B4-BE49-F238E27FC236}">
                <a16:creationId xmlns:a16="http://schemas.microsoft.com/office/drawing/2014/main" id="{6D27A93F-5255-2148-9A47-B195E4BEC27B}"/>
              </a:ext>
            </a:extLst>
          </p:cNvPr>
          <p:cNvPicPr>
            <a:picLocks noChangeAspect="1"/>
          </p:cNvPicPr>
          <p:nvPr/>
        </p:nvPicPr>
        <p:blipFill>
          <a:blip r:embed="rId3"/>
          <a:stretch>
            <a:fillRect/>
          </a:stretch>
        </p:blipFill>
        <p:spPr>
          <a:xfrm>
            <a:off x="0" y="-11918"/>
            <a:ext cx="2290813" cy="6869918"/>
          </a:xfrm>
          <a:prstGeom prst="rect">
            <a:avLst/>
          </a:prstGeom>
        </p:spPr>
      </p:pic>
      <p:sp>
        <p:nvSpPr>
          <p:cNvPr id="8" name="TextBox 7">
            <a:extLst>
              <a:ext uri="{FF2B5EF4-FFF2-40B4-BE49-F238E27FC236}">
                <a16:creationId xmlns:a16="http://schemas.microsoft.com/office/drawing/2014/main" id="{68031228-CA7D-2946-A591-6EDF20D233B4}"/>
              </a:ext>
            </a:extLst>
          </p:cNvPr>
          <p:cNvSpPr txBox="1"/>
          <p:nvPr/>
        </p:nvSpPr>
        <p:spPr>
          <a:xfrm>
            <a:off x="0" y="237424"/>
            <a:ext cx="1403526" cy="400110"/>
          </a:xfrm>
          <a:prstGeom prst="rect">
            <a:avLst/>
          </a:prstGeom>
          <a:noFill/>
        </p:spPr>
        <p:txBody>
          <a:bodyPr wrap="none" rtlCol="0">
            <a:spAutoFit/>
          </a:bodyPr>
          <a:lstStyle/>
          <a:p>
            <a:r>
              <a:rPr lang="en-US" sz="2000" b="1" dirty="0">
                <a:solidFill>
                  <a:srgbClr val="FF0000"/>
                </a:solidFill>
              </a:rPr>
              <a:t>Description</a:t>
            </a:r>
          </a:p>
        </p:txBody>
      </p:sp>
      <p:sp>
        <p:nvSpPr>
          <p:cNvPr id="9" name="TextBox 8">
            <a:extLst>
              <a:ext uri="{FF2B5EF4-FFF2-40B4-BE49-F238E27FC236}">
                <a16:creationId xmlns:a16="http://schemas.microsoft.com/office/drawing/2014/main" id="{0DEA3FC0-41C6-3442-AA79-21EC026A8922}"/>
              </a:ext>
            </a:extLst>
          </p:cNvPr>
          <p:cNvSpPr txBox="1"/>
          <p:nvPr/>
        </p:nvSpPr>
        <p:spPr>
          <a:xfrm>
            <a:off x="0" y="746093"/>
            <a:ext cx="1342355" cy="400110"/>
          </a:xfrm>
          <a:prstGeom prst="rect">
            <a:avLst/>
          </a:prstGeom>
          <a:noFill/>
        </p:spPr>
        <p:txBody>
          <a:bodyPr wrap="none" rtlCol="0">
            <a:spAutoFit/>
          </a:bodyPr>
          <a:lstStyle/>
          <a:p>
            <a:r>
              <a:rPr lang="en-US" sz="2000" b="1" dirty="0">
                <a:solidFill>
                  <a:schemeClr val="bg1"/>
                </a:solidFill>
              </a:rPr>
              <a:t>Instruction</a:t>
            </a:r>
          </a:p>
        </p:txBody>
      </p:sp>
      <p:sp>
        <p:nvSpPr>
          <p:cNvPr id="10" name="TextBox 9">
            <a:extLst>
              <a:ext uri="{FF2B5EF4-FFF2-40B4-BE49-F238E27FC236}">
                <a16:creationId xmlns:a16="http://schemas.microsoft.com/office/drawing/2014/main" id="{F5EA55A5-9FF5-0345-B5EC-37B5E90A90AA}"/>
              </a:ext>
            </a:extLst>
          </p:cNvPr>
          <p:cNvSpPr txBox="1"/>
          <p:nvPr/>
        </p:nvSpPr>
        <p:spPr>
          <a:xfrm>
            <a:off x="0" y="1676852"/>
            <a:ext cx="1926361" cy="400110"/>
          </a:xfrm>
          <a:prstGeom prst="rect">
            <a:avLst/>
          </a:prstGeom>
          <a:noFill/>
        </p:spPr>
        <p:txBody>
          <a:bodyPr wrap="none" rtlCol="0">
            <a:spAutoFit/>
          </a:bodyPr>
          <a:lstStyle/>
          <a:p>
            <a:r>
              <a:rPr lang="en-US" sz="2000" b="1" dirty="0">
                <a:solidFill>
                  <a:schemeClr val="bg1"/>
                </a:solidFill>
              </a:rPr>
              <a:t>Important Dates</a:t>
            </a:r>
          </a:p>
        </p:txBody>
      </p:sp>
      <p:sp>
        <p:nvSpPr>
          <p:cNvPr id="11" name="TextBox 10">
            <a:extLst>
              <a:ext uri="{FF2B5EF4-FFF2-40B4-BE49-F238E27FC236}">
                <a16:creationId xmlns:a16="http://schemas.microsoft.com/office/drawing/2014/main" id="{875BB039-2DA4-B64E-BF6B-2F50D2E2D34F}"/>
              </a:ext>
            </a:extLst>
          </p:cNvPr>
          <p:cNvSpPr txBox="1"/>
          <p:nvPr/>
        </p:nvSpPr>
        <p:spPr>
          <a:xfrm>
            <a:off x="0" y="1254762"/>
            <a:ext cx="1495922" cy="400110"/>
          </a:xfrm>
          <a:prstGeom prst="rect">
            <a:avLst/>
          </a:prstGeom>
          <a:noFill/>
        </p:spPr>
        <p:txBody>
          <a:bodyPr wrap="none" rtlCol="0">
            <a:spAutoFit/>
          </a:bodyPr>
          <a:lstStyle/>
          <a:p>
            <a:r>
              <a:rPr lang="en-US" sz="2000" b="1" dirty="0">
                <a:solidFill>
                  <a:schemeClr val="bg1"/>
                </a:solidFill>
              </a:rPr>
              <a:t>Deliverables</a:t>
            </a:r>
          </a:p>
        </p:txBody>
      </p:sp>
      <p:sp>
        <p:nvSpPr>
          <p:cNvPr id="12" name="Rectangle 11">
            <a:extLst>
              <a:ext uri="{FF2B5EF4-FFF2-40B4-BE49-F238E27FC236}">
                <a16:creationId xmlns:a16="http://schemas.microsoft.com/office/drawing/2014/main" id="{A05AB640-4FB1-FC46-8695-5669525CE913}"/>
              </a:ext>
            </a:extLst>
          </p:cNvPr>
          <p:cNvSpPr/>
          <p:nvPr/>
        </p:nvSpPr>
        <p:spPr>
          <a:xfrm>
            <a:off x="0" y="258049"/>
            <a:ext cx="60960" cy="36933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CEEB4CA-48E9-DA4A-9F0B-EFBEC787BA12}"/>
              </a:ext>
            </a:extLst>
          </p:cNvPr>
          <p:cNvSpPr txBox="1"/>
          <p:nvPr/>
        </p:nvSpPr>
        <p:spPr>
          <a:xfrm>
            <a:off x="2520405" y="3890266"/>
            <a:ext cx="1309974" cy="1200329"/>
          </a:xfrm>
          <a:prstGeom prst="rect">
            <a:avLst/>
          </a:prstGeom>
          <a:noFill/>
        </p:spPr>
        <p:txBody>
          <a:bodyPr wrap="none" rtlCol="0">
            <a:spAutoFit/>
          </a:bodyPr>
          <a:lstStyle/>
          <a:p>
            <a:r>
              <a:rPr lang="en-US" sz="2400" b="1" dirty="0">
                <a:solidFill>
                  <a:schemeClr val="bg1"/>
                </a:solidFill>
              </a:rPr>
              <a:t>Example</a:t>
            </a:r>
          </a:p>
          <a:p>
            <a:r>
              <a:rPr lang="en-US" sz="2400" b="1" dirty="0">
                <a:solidFill>
                  <a:schemeClr val="bg1"/>
                </a:solidFill>
              </a:rPr>
              <a:t>of</a:t>
            </a:r>
          </a:p>
          <a:p>
            <a:r>
              <a:rPr lang="en-US" sz="2400" b="1" dirty="0">
                <a:solidFill>
                  <a:schemeClr val="bg1"/>
                </a:solidFill>
              </a:rPr>
              <a:t>Domains</a:t>
            </a:r>
            <a:endParaRPr lang="en-US" b="1" dirty="0">
              <a:solidFill>
                <a:schemeClr val="bg1">
                  <a:lumMod val="85000"/>
                </a:schemeClr>
              </a:solidFill>
            </a:endParaRPr>
          </a:p>
        </p:txBody>
      </p:sp>
      <p:grpSp>
        <p:nvGrpSpPr>
          <p:cNvPr id="33" name="Group 32">
            <a:extLst>
              <a:ext uri="{FF2B5EF4-FFF2-40B4-BE49-F238E27FC236}">
                <a16:creationId xmlns:a16="http://schemas.microsoft.com/office/drawing/2014/main" id="{C3671456-83A0-3549-BFE6-50EF14BC33B6}"/>
              </a:ext>
            </a:extLst>
          </p:cNvPr>
          <p:cNvGrpSpPr/>
          <p:nvPr/>
        </p:nvGrpSpPr>
        <p:grpSpPr>
          <a:xfrm>
            <a:off x="3861704" y="3683196"/>
            <a:ext cx="2009220" cy="1201783"/>
            <a:chOff x="2563397" y="4271044"/>
            <a:chExt cx="1715598" cy="1201783"/>
          </a:xfrm>
        </p:grpSpPr>
        <p:sp>
          <p:nvSpPr>
            <p:cNvPr id="16" name="Rectangle 15">
              <a:extLst>
                <a:ext uri="{FF2B5EF4-FFF2-40B4-BE49-F238E27FC236}">
                  <a16:creationId xmlns:a16="http://schemas.microsoft.com/office/drawing/2014/main" id="{219A49DB-89D7-7A40-822D-399AFE372BDF}"/>
                </a:ext>
              </a:extLst>
            </p:cNvPr>
            <p:cNvSpPr/>
            <p:nvPr/>
          </p:nvSpPr>
          <p:spPr>
            <a:xfrm>
              <a:off x="2563397" y="4271044"/>
              <a:ext cx="1715598" cy="1201783"/>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4ADEBAEB-0501-2A44-9254-B174100AB751}"/>
                </a:ext>
              </a:extLst>
            </p:cNvPr>
            <p:cNvSpPr txBox="1"/>
            <p:nvPr/>
          </p:nvSpPr>
          <p:spPr>
            <a:xfrm>
              <a:off x="2760149" y="4671880"/>
              <a:ext cx="1322093" cy="400110"/>
            </a:xfrm>
            <a:prstGeom prst="rect">
              <a:avLst/>
            </a:prstGeom>
            <a:noFill/>
          </p:spPr>
          <p:txBody>
            <a:bodyPr wrap="none" rtlCol="0">
              <a:spAutoFit/>
            </a:bodyPr>
            <a:lstStyle/>
            <a:p>
              <a:r>
                <a:rPr lang="en-US" sz="2000" dirty="0">
                  <a:solidFill>
                    <a:schemeClr val="bg1"/>
                  </a:solidFill>
                </a:rPr>
                <a:t>Healthcare</a:t>
              </a:r>
              <a:endParaRPr lang="en-US" sz="2000" dirty="0">
                <a:solidFill>
                  <a:schemeClr val="bg1">
                    <a:lumMod val="85000"/>
                  </a:schemeClr>
                </a:solidFill>
              </a:endParaRPr>
            </a:p>
          </p:txBody>
        </p:sp>
      </p:grpSp>
      <p:grpSp>
        <p:nvGrpSpPr>
          <p:cNvPr id="30" name="Group 29">
            <a:extLst>
              <a:ext uri="{FF2B5EF4-FFF2-40B4-BE49-F238E27FC236}">
                <a16:creationId xmlns:a16="http://schemas.microsoft.com/office/drawing/2014/main" id="{B1175969-A405-F74B-8E3D-6C263F7332AD}"/>
              </a:ext>
            </a:extLst>
          </p:cNvPr>
          <p:cNvGrpSpPr/>
          <p:nvPr/>
        </p:nvGrpSpPr>
        <p:grpSpPr>
          <a:xfrm>
            <a:off x="6557600" y="3706329"/>
            <a:ext cx="2091682" cy="1201783"/>
            <a:chOff x="4884124" y="4981302"/>
            <a:chExt cx="1644691" cy="1201783"/>
          </a:xfrm>
        </p:grpSpPr>
        <p:sp>
          <p:nvSpPr>
            <p:cNvPr id="17" name="Rectangle 16">
              <a:extLst>
                <a:ext uri="{FF2B5EF4-FFF2-40B4-BE49-F238E27FC236}">
                  <a16:creationId xmlns:a16="http://schemas.microsoft.com/office/drawing/2014/main" id="{AA809801-299D-5048-927E-248B368B96B0}"/>
                </a:ext>
              </a:extLst>
            </p:cNvPr>
            <p:cNvSpPr/>
            <p:nvPr/>
          </p:nvSpPr>
          <p:spPr>
            <a:xfrm>
              <a:off x="4884124" y="4981302"/>
              <a:ext cx="1644691" cy="120178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A2263D51-6C01-C547-9B61-053B2EE61FFD}"/>
                </a:ext>
              </a:extLst>
            </p:cNvPr>
            <p:cNvSpPr txBox="1"/>
            <p:nvPr/>
          </p:nvSpPr>
          <p:spPr>
            <a:xfrm>
              <a:off x="5040999" y="5322676"/>
              <a:ext cx="1341842" cy="400110"/>
            </a:xfrm>
            <a:prstGeom prst="rect">
              <a:avLst/>
            </a:prstGeom>
            <a:noFill/>
          </p:spPr>
          <p:txBody>
            <a:bodyPr wrap="none" rtlCol="0">
              <a:spAutoFit/>
            </a:bodyPr>
            <a:lstStyle/>
            <a:p>
              <a:r>
                <a:rPr lang="en-US" sz="2000" dirty="0">
                  <a:solidFill>
                    <a:schemeClr val="bg1"/>
                  </a:solidFill>
                </a:rPr>
                <a:t>Agriculture</a:t>
              </a:r>
              <a:endParaRPr lang="en-US" sz="2000" dirty="0">
                <a:solidFill>
                  <a:schemeClr val="bg1">
                    <a:lumMod val="85000"/>
                  </a:schemeClr>
                </a:solidFill>
              </a:endParaRPr>
            </a:p>
          </p:txBody>
        </p:sp>
      </p:grpSp>
      <p:sp>
        <p:nvSpPr>
          <p:cNvPr id="25" name="TextBox 24">
            <a:extLst>
              <a:ext uri="{FF2B5EF4-FFF2-40B4-BE49-F238E27FC236}">
                <a16:creationId xmlns:a16="http://schemas.microsoft.com/office/drawing/2014/main" id="{C790AAC9-14E6-0B45-A296-4FEB50860A32}"/>
              </a:ext>
            </a:extLst>
          </p:cNvPr>
          <p:cNvSpPr txBox="1"/>
          <p:nvPr/>
        </p:nvSpPr>
        <p:spPr>
          <a:xfrm>
            <a:off x="2440454" y="2480192"/>
            <a:ext cx="9648898" cy="954107"/>
          </a:xfrm>
          <a:prstGeom prst="rect">
            <a:avLst/>
          </a:prstGeom>
          <a:noFill/>
        </p:spPr>
        <p:txBody>
          <a:bodyPr wrap="square" rtlCol="0">
            <a:spAutoFit/>
          </a:bodyPr>
          <a:lstStyle/>
          <a:p>
            <a:r>
              <a:rPr lang="en-US" sz="2000" dirty="0">
                <a:solidFill>
                  <a:schemeClr val="bg1"/>
                </a:solidFill>
              </a:rPr>
              <a:t>Propose a NEW WEB APPLICATION SYSTEM solution for any domain.</a:t>
            </a:r>
          </a:p>
          <a:p>
            <a:endParaRPr lang="en-US" dirty="0">
              <a:solidFill>
                <a:schemeClr val="bg1"/>
              </a:solidFill>
            </a:endParaRPr>
          </a:p>
          <a:p>
            <a:r>
              <a:rPr lang="en-US" dirty="0">
                <a:solidFill>
                  <a:schemeClr val="bg1"/>
                </a:solidFill>
              </a:rPr>
              <a:t> </a:t>
            </a:r>
          </a:p>
        </p:txBody>
      </p:sp>
      <p:sp>
        <p:nvSpPr>
          <p:cNvPr id="19" name="TextBox 18">
            <a:extLst>
              <a:ext uri="{FF2B5EF4-FFF2-40B4-BE49-F238E27FC236}">
                <a16:creationId xmlns:a16="http://schemas.microsoft.com/office/drawing/2014/main" id="{F5EA55A5-9FF5-0345-B5EC-37B5E90A90AA}"/>
              </a:ext>
            </a:extLst>
          </p:cNvPr>
          <p:cNvSpPr txBox="1"/>
          <p:nvPr/>
        </p:nvSpPr>
        <p:spPr>
          <a:xfrm>
            <a:off x="30480" y="2110860"/>
            <a:ext cx="2076531" cy="400110"/>
          </a:xfrm>
          <a:prstGeom prst="rect">
            <a:avLst/>
          </a:prstGeom>
          <a:noFill/>
        </p:spPr>
        <p:txBody>
          <a:bodyPr wrap="none" rtlCol="0">
            <a:spAutoFit/>
          </a:bodyPr>
          <a:lstStyle/>
          <a:p>
            <a:r>
              <a:rPr lang="en-US" sz="2000" b="1" dirty="0">
                <a:solidFill>
                  <a:schemeClr val="bg1"/>
                </a:solidFill>
              </a:rPr>
              <a:t>Mark Distribution</a:t>
            </a:r>
          </a:p>
        </p:txBody>
      </p:sp>
      <p:grpSp>
        <p:nvGrpSpPr>
          <p:cNvPr id="27" name="Group 26">
            <a:extLst>
              <a:ext uri="{FF2B5EF4-FFF2-40B4-BE49-F238E27FC236}">
                <a16:creationId xmlns:a16="http://schemas.microsoft.com/office/drawing/2014/main" id="{2B12D4E7-C1D6-F548-9F74-DC4E525E7F51}"/>
              </a:ext>
            </a:extLst>
          </p:cNvPr>
          <p:cNvGrpSpPr/>
          <p:nvPr/>
        </p:nvGrpSpPr>
        <p:grpSpPr>
          <a:xfrm>
            <a:off x="2290813" y="-20846"/>
            <a:ext cx="9901187" cy="2341199"/>
            <a:chOff x="2290813" y="-11918"/>
            <a:chExt cx="9901187" cy="2341199"/>
          </a:xfrm>
        </p:grpSpPr>
        <p:pic>
          <p:nvPicPr>
            <p:cNvPr id="28" name="Picture 27">
              <a:extLst>
                <a:ext uri="{FF2B5EF4-FFF2-40B4-BE49-F238E27FC236}">
                  <a16:creationId xmlns:a16="http://schemas.microsoft.com/office/drawing/2014/main" id="{7985F237-8E7C-5542-977D-595BE8FF3CC2}"/>
                </a:ext>
              </a:extLst>
            </p:cNvPr>
            <p:cNvPicPr>
              <a:picLocks noChangeAspect="1"/>
            </p:cNvPicPr>
            <p:nvPr/>
          </p:nvPicPr>
          <p:blipFill rotWithShape="1">
            <a:blip r:embed="rId4"/>
            <a:srcRect l="16075" t="-437" r="16160" b="-1875"/>
            <a:stretch/>
          </p:blipFill>
          <p:spPr>
            <a:xfrm>
              <a:off x="2290813" y="-11918"/>
              <a:ext cx="5880630" cy="2341199"/>
            </a:xfrm>
            <a:prstGeom prst="rect">
              <a:avLst/>
            </a:prstGeom>
          </p:spPr>
        </p:pic>
        <p:pic>
          <p:nvPicPr>
            <p:cNvPr id="29" name="Picture 28">
              <a:extLst>
                <a:ext uri="{FF2B5EF4-FFF2-40B4-BE49-F238E27FC236}">
                  <a16:creationId xmlns:a16="http://schemas.microsoft.com/office/drawing/2014/main" id="{88DB7FA5-E647-E34F-A22A-EF44C07D68A6}"/>
                </a:ext>
              </a:extLst>
            </p:cNvPr>
            <p:cNvPicPr>
              <a:picLocks noChangeAspect="1"/>
            </p:cNvPicPr>
            <p:nvPr/>
          </p:nvPicPr>
          <p:blipFill>
            <a:blip r:embed="rId5"/>
            <a:stretch>
              <a:fillRect/>
            </a:stretch>
          </p:blipFill>
          <p:spPr>
            <a:xfrm>
              <a:off x="7242048" y="0"/>
              <a:ext cx="4949952" cy="2277741"/>
            </a:xfrm>
            <a:prstGeom prst="rect">
              <a:avLst/>
            </a:prstGeom>
          </p:spPr>
        </p:pic>
      </p:grpSp>
      <p:sp>
        <p:nvSpPr>
          <p:cNvPr id="15" name="TextBox 14">
            <a:extLst>
              <a:ext uri="{FF2B5EF4-FFF2-40B4-BE49-F238E27FC236}">
                <a16:creationId xmlns:a16="http://schemas.microsoft.com/office/drawing/2014/main" id="{65AE2860-25B5-FE4B-AB9D-E511357C8E3E}"/>
              </a:ext>
            </a:extLst>
          </p:cNvPr>
          <p:cNvSpPr txBox="1"/>
          <p:nvPr/>
        </p:nvSpPr>
        <p:spPr>
          <a:xfrm>
            <a:off x="2315163" y="1386053"/>
            <a:ext cx="1426801" cy="830997"/>
          </a:xfrm>
          <a:prstGeom prst="rect">
            <a:avLst/>
          </a:prstGeom>
          <a:noFill/>
        </p:spPr>
        <p:txBody>
          <a:bodyPr wrap="none" rtlCol="0">
            <a:spAutoFit/>
          </a:bodyPr>
          <a:lstStyle/>
          <a:p>
            <a:r>
              <a:rPr lang="en-US" sz="2400" dirty="0">
                <a:solidFill>
                  <a:schemeClr val="bg1"/>
                </a:solidFill>
              </a:rPr>
              <a:t>Project </a:t>
            </a:r>
          </a:p>
          <a:p>
            <a:r>
              <a:rPr lang="en-US" sz="2400" dirty="0">
                <a:solidFill>
                  <a:schemeClr val="bg1">
                    <a:lumMod val="85000"/>
                  </a:schemeClr>
                </a:solidFill>
              </a:rPr>
              <a:t>SECJ 3303</a:t>
            </a:r>
          </a:p>
        </p:txBody>
      </p:sp>
      <p:pic>
        <p:nvPicPr>
          <p:cNvPr id="32" name="Picture 31">
            <a:extLst>
              <a:ext uri="{FF2B5EF4-FFF2-40B4-BE49-F238E27FC236}">
                <a16:creationId xmlns:a16="http://schemas.microsoft.com/office/drawing/2014/main" id="{697FCC4D-DB80-AC4B-BCA7-0193037ABE46}"/>
              </a:ext>
            </a:extLst>
          </p:cNvPr>
          <p:cNvPicPr>
            <a:picLocks noChangeAspect="1"/>
          </p:cNvPicPr>
          <p:nvPr/>
        </p:nvPicPr>
        <p:blipFill>
          <a:blip r:embed="rId6"/>
          <a:stretch>
            <a:fillRect/>
          </a:stretch>
        </p:blipFill>
        <p:spPr>
          <a:xfrm>
            <a:off x="3861704" y="4884979"/>
            <a:ext cx="2009220" cy="1808298"/>
          </a:xfrm>
          <a:prstGeom prst="rect">
            <a:avLst/>
          </a:prstGeom>
        </p:spPr>
      </p:pic>
      <p:pic>
        <p:nvPicPr>
          <p:cNvPr id="34" name="Picture 33">
            <a:extLst>
              <a:ext uri="{FF2B5EF4-FFF2-40B4-BE49-F238E27FC236}">
                <a16:creationId xmlns:a16="http://schemas.microsoft.com/office/drawing/2014/main" id="{8C2E2720-EF30-914B-8E54-1455EB0270D6}"/>
              </a:ext>
            </a:extLst>
          </p:cNvPr>
          <p:cNvPicPr>
            <a:picLocks noChangeAspect="1"/>
          </p:cNvPicPr>
          <p:nvPr/>
        </p:nvPicPr>
        <p:blipFill>
          <a:blip r:embed="rId7"/>
          <a:stretch>
            <a:fillRect/>
          </a:stretch>
        </p:blipFill>
        <p:spPr>
          <a:xfrm>
            <a:off x="6557600" y="4557360"/>
            <a:ext cx="2091682" cy="2135917"/>
          </a:xfrm>
          <a:prstGeom prst="rect">
            <a:avLst/>
          </a:prstGeom>
        </p:spPr>
      </p:pic>
      <p:grpSp>
        <p:nvGrpSpPr>
          <p:cNvPr id="4" name="Group 3">
            <a:extLst>
              <a:ext uri="{FF2B5EF4-FFF2-40B4-BE49-F238E27FC236}">
                <a16:creationId xmlns:a16="http://schemas.microsoft.com/office/drawing/2014/main" id="{27E910CD-F5C9-3A40-9373-8F8FDE6A816E}"/>
              </a:ext>
            </a:extLst>
          </p:cNvPr>
          <p:cNvGrpSpPr/>
          <p:nvPr/>
        </p:nvGrpSpPr>
        <p:grpSpPr>
          <a:xfrm>
            <a:off x="9335958" y="3706329"/>
            <a:ext cx="2091682" cy="2986948"/>
            <a:chOff x="9335958" y="3508617"/>
            <a:chExt cx="2091682" cy="2986948"/>
          </a:xfrm>
        </p:grpSpPr>
        <p:grpSp>
          <p:nvGrpSpPr>
            <p:cNvPr id="24" name="Group 23">
              <a:extLst>
                <a:ext uri="{FF2B5EF4-FFF2-40B4-BE49-F238E27FC236}">
                  <a16:creationId xmlns:a16="http://schemas.microsoft.com/office/drawing/2014/main" id="{5CA7E4B6-78B6-8C4E-A6BE-C8D9B7B25D94}"/>
                </a:ext>
              </a:extLst>
            </p:cNvPr>
            <p:cNvGrpSpPr/>
            <p:nvPr/>
          </p:nvGrpSpPr>
          <p:grpSpPr>
            <a:xfrm>
              <a:off x="9335958" y="3508617"/>
              <a:ext cx="2091682" cy="1201783"/>
              <a:chOff x="6948917" y="4828902"/>
              <a:chExt cx="1644691" cy="1201783"/>
            </a:xfrm>
          </p:grpSpPr>
          <p:sp>
            <p:nvSpPr>
              <p:cNvPr id="26" name="Rectangle 25">
                <a:extLst>
                  <a:ext uri="{FF2B5EF4-FFF2-40B4-BE49-F238E27FC236}">
                    <a16:creationId xmlns:a16="http://schemas.microsoft.com/office/drawing/2014/main" id="{3A4CA9B6-266E-2D40-9260-B7B1A58F6FCD}"/>
                  </a:ext>
                </a:extLst>
              </p:cNvPr>
              <p:cNvSpPr/>
              <p:nvPr/>
            </p:nvSpPr>
            <p:spPr>
              <a:xfrm>
                <a:off x="6948917" y="4828902"/>
                <a:ext cx="1644691" cy="120178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a:extLst>
                  <a:ext uri="{FF2B5EF4-FFF2-40B4-BE49-F238E27FC236}">
                    <a16:creationId xmlns:a16="http://schemas.microsoft.com/office/drawing/2014/main" id="{C32ED222-E70E-7844-B558-FB175479AABE}"/>
                  </a:ext>
                </a:extLst>
              </p:cNvPr>
              <p:cNvSpPr txBox="1"/>
              <p:nvPr/>
            </p:nvSpPr>
            <p:spPr>
              <a:xfrm>
                <a:off x="7040886" y="5182116"/>
                <a:ext cx="1460753" cy="400110"/>
              </a:xfrm>
              <a:prstGeom prst="rect">
                <a:avLst/>
              </a:prstGeom>
              <a:noFill/>
            </p:spPr>
            <p:txBody>
              <a:bodyPr wrap="none" rtlCol="0">
                <a:spAutoFit/>
              </a:bodyPr>
              <a:lstStyle/>
              <a:p>
                <a:r>
                  <a:rPr lang="en-US" sz="2000" dirty="0">
                    <a:solidFill>
                      <a:schemeClr val="bg1"/>
                    </a:solidFill>
                  </a:rPr>
                  <a:t>Natural Disaster</a:t>
                </a:r>
                <a:endParaRPr lang="en-US" sz="2000" dirty="0">
                  <a:solidFill>
                    <a:schemeClr val="bg1">
                      <a:lumMod val="85000"/>
                    </a:schemeClr>
                  </a:solidFill>
                </a:endParaRPr>
              </a:p>
            </p:txBody>
          </p:sp>
        </p:grpSp>
        <p:pic>
          <p:nvPicPr>
            <p:cNvPr id="3" name="Picture 2">
              <a:extLst>
                <a:ext uri="{FF2B5EF4-FFF2-40B4-BE49-F238E27FC236}">
                  <a16:creationId xmlns:a16="http://schemas.microsoft.com/office/drawing/2014/main" id="{EBD9D79F-6EFB-814E-AB63-E599D2A34463}"/>
                </a:ext>
              </a:extLst>
            </p:cNvPr>
            <p:cNvPicPr>
              <a:picLocks noChangeAspect="1"/>
            </p:cNvPicPr>
            <p:nvPr/>
          </p:nvPicPr>
          <p:blipFill rotWithShape="1">
            <a:blip r:embed="rId8"/>
            <a:srcRect l="6839" t="9149" r="7207" b="14399"/>
            <a:stretch/>
          </p:blipFill>
          <p:spPr>
            <a:xfrm>
              <a:off x="9335958" y="4526140"/>
              <a:ext cx="2083961" cy="1969425"/>
            </a:xfrm>
            <a:prstGeom prst="rect">
              <a:avLst/>
            </a:prstGeom>
          </p:spPr>
        </p:pic>
      </p:grpSp>
    </p:spTree>
    <p:extLst>
      <p:ext uri="{BB962C8B-B14F-4D97-AF65-F5344CB8AC3E}">
        <p14:creationId xmlns:p14="http://schemas.microsoft.com/office/powerpoint/2010/main" val="1238606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079783-15CB-CB4C-994C-824326D77F56}"/>
              </a:ext>
            </a:extLst>
          </p:cNvPr>
          <p:cNvPicPr>
            <a:picLocks noChangeAspect="1"/>
          </p:cNvPicPr>
          <p:nvPr/>
        </p:nvPicPr>
        <p:blipFill>
          <a:blip r:embed="rId2"/>
          <a:stretch>
            <a:fillRect/>
          </a:stretch>
        </p:blipFill>
        <p:spPr>
          <a:xfrm>
            <a:off x="2184935" y="13852"/>
            <a:ext cx="10007065" cy="6869918"/>
          </a:xfrm>
          <a:prstGeom prst="rect">
            <a:avLst/>
          </a:prstGeom>
        </p:spPr>
      </p:pic>
      <p:pic>
        <p:nvPicPr>
          <p:cNvPr id="7" name="Picture 6">
            <a:extLst>
              <a:ext uri="{FF2B5EF4-FFF2-40B4-BE49-F238E27FC236}">
                <a16:creationId xmlns:a16="http://schemas.microsoft.com/office/drawing/2014/main" id="{6D27A93F-5255-2148-9A47-B195E4BEC27B}"/>
              </a:ext>
            </a:extLst>
          </p:cNvPr>
          <p:cNvPicPr>
            <a:picLocks noChangeAspect="1"/>
          </p:cNvPicPr>
          <p:nvPr/>
        </p:nvPicPr>
        <p:blipFill>
          <a:blip r:embed="rId3"/>
          <a:stretch>
            <a:fillRect/>
          </a:stretch>
        </p:blipFill>
        <p:spPr>
          <a:xfrm>
            <a:off x="0" y="-11918"/>
            <a:ext cx="2290813" cy="6869918"/>
          </a:xfrm>
          <a:prstGeom prst="rect">
            <a:avLst/>
          </a:prstGeom>
        </p:spPr>
      </p:pic>
      <p:sp>
        <p:nvSpPr>
          <p:cNvPr id="8" name="TextBox 7">
            <a:extLst>
              <a:ext uri="{FF2B5EF4-FFF2-40B4-BE49-F238E27FC236}">
                <a16:creationId xmlns:a16="http://schemas.microsoft.com/office/drawing/2014/main" id="{68031228-CA7D-2946-A591-6EDF20D233B4}"/>
              </a:ext>
            </a:extLst>
          </p:cNvPr>
          <p:cNvSpPr txBox="1"/>
          <p:nvPr/>
        </p:nvSpPr>
        <p:spPr>
          <a:xfrm>
            <a:off x="0" y="237424"/>
            <a:ext cx="1403526" cy="400110"/>
          </a:xfrm>
          <a:prstGeom prst="rect">
            <a:avLst/>
          </a:prstGeom>
          <a:noFill/>
        </p:spPr>
        <p:txBody>
          <a:bodyPr wrap="none" rtlCol="0">
            <a:spAutoFit/>
          </a:bodyPr>
          <a:lstStyle/>
          <a:p>
            <a:r>
              <a:rPr lang="en-US" sz="2000" b="1" dirty="0">
                <a:solidFill>
                  <a:schemeClr val="bg1"/>
                </a:solidFill>
              </a:rPr>
              <a:t>Description</a:t>
            </a:r>
          </a:p>
        </p:txBody>
      </p:sp>
      <p:sp>
        <p:nvSpPr>
          <p:cNvPr id="9" name="TextBox 8">
            <a:extLst>
              <a:ext uri="{FF2B5EF4-FFF2-40B4-BE49-F238E27FC236}">
                <a16:creationId xmlns:a16="http://schemas.microsoft.com/office/drawing/2014/main" id="{0DEA3FC0-41C6-3442-AA79-21EC026A8922}"/>
              </a:ext>
            </a:extLst>
          </p:cNvPr>
          <p:cNvSpPr txBox="1"/>
          <p:nvPr/>
        </p:nvSpPr>
        <p:spPr>
          <a:xfrm>
            <a:off x="0" y="746093"/>
            <a:ext cx="1342355" cy="400110"/>
          </a:xfrm>
          <a:prstGeom prst="rect">
            <a:avLst/>
          </a:prstGeom>
          <a:noFill/>
        </p:spPr>
        <p:txBody>
          <a:bodyPr wrap="none" rtlCol="0">
            <a:spAutoFit/>
          </a:bodyPr>
          <a:lstStyle/>
          <a:p>
            <a:r>
              <a:rPr lang="en-US" sz="2000" b="1" dirty="0">
                <a:solidFill>
                  <a:srgbClr val="FF0000"/>
                </a:solidFill>
              </a:rPr>
              <a:t>Instruction</a:t>
            </a:r>
          </a:p>
        </p:txBody>
      </p:sp>
      <p:sp>
        <p:nvSpPr>
          <p:cNvPr id="10" name="TextBox 9">
            <a:extLst>
              <a:ext uri="{FF2B5EF4-FFF2-40B4-BE49-F238E27FC236}">
                <a16:creationId xmlns:a16="http://schemas.microsoft.com/office/drawing/2014/main" id="{F5EA55A5-9FF5-0345-B5EC-37B5E90A90AA}"/>
              </a:ext>
            </a:extLst>
          </p:cNvPr>
          <p:cNvSpPr txBox="1"/>
          <p:nvPr/>
        </p:nvSpPr>
        <p:spPr>
          <a:xfrm>
            <a:off x="0" y="1676852"/>
            <a:ext cx="1926361" cy="400110"/>
          </a:xfrm>
          <a:prstGeom prst="rect">
            <a:avLst/>
          </a:prstGeom>
          <a:noFill/>
        </p:spPr>
        <p:txBody>
          <a:bodyPr wrap="none" rtlCol="0">
            <a:spAutoFit/>
          </a:bodyPr>
          <a:lstStyle/>
          <a:p>
            <a:r>
              <a:rPr lang="en-US" sz="2000" b="1" dirty="0">
                <a:solidFill>
                  <a:schemeClr val="bg1"/>
                </a:solidFill>
              </a:rPr>
              <a:t>Important Dates</a:t>
            </a:r>
          </a:p>
        </p:txBody>
      </p:sp>
      <p:sp>
        <p:nvSpPr>
          <p:cNvPr id="11" name="TextBox 10">
            <a:extLst>
              <a:ext uri="{FF2B5EF4-FFF2-40B4-BE49-F238E27FC236}">
                <a16:creationId xmlns:a16="http://schemas.microsoft.com/office/drawing/2014/main" id="{875BB039-2DA4-B64E-BF6B-2F50D2E2D34F}"/>
              </a:ext>
            </a:extLst>
          </p:cNvPr>
          <p:cNvSpPr txBox="1"/>
          <p:nvPr/>
        </p:nvSpPr>
        <p:spPr>
          <a:xfrm>
            <a:off x="0" y="1254762"/>
            <a:ext cx="1495922" cy="400110"/>
          </a:xfrm>
          <a:prstGeom prst="rect">
            <a:avLst/>
          </a:prstGeom>
          <a:noFill/>
        </p:spPr>
        <p:txBody>
          <a:bodyPr wrap="none" rtlCol="0">
            <a:spAutoFit/>
          </a:bodyPr>
          <a:lstStyle/>
          <a:p>
            <a:r>
              <a:rPr lang="en-US" sz="2000" b="1" dirty="0">
                <a:solidFill>
                  <a:schemeClr val="bg1"/>
                </a:solidFill>
              </a:rPr>
              <a:t>Deliverables</a:t>
            </a:r>
          </a:p>
        </p:txBody>
      </p:sp>
      <p:sp>
        <p:nvSpPr>
          <p:cNvPr id="12" name="Rectangle 11">
            <a:extLst>
              <a:ext uri="{FF2B5EF4-FFF2-40B4-BE49-F238E27FC236}">
                <a16:creationId xmlns:a16="http://schemas.microsoft.com/office/drawing/2014/main" id="{A05AB640-4FB1-FC46-8695-5669525CE913}"/>
              </a:ext>
            </a:extLst>
          </p:cNvPr>
          <p:cNvSpPr/>
          <p:nvPr/>
        </p:nvSpPr>
        <p:spPr>
          <a:xfrm>
            <a:off x="-24350" y="720323"/>
            <a:ext cx="60960" cy="36933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C790AAC9-14E6-0B45-A296-4FEB50860A32}"/>
              </a:ext>
            </a:extLst>
          </p:cNvPr>
          <p:cNvSpPr txBox="1"/>
          <p:nvPr/>
        </p:nvSpPr>
        <p:spPr>
          <a:xfrm>
            <a:off x="2417599" y="2643978"/>
            <a:ext cx="9648898" cy="3447098"/>
          </a:xfrm>
          <a:prstGeom prst="rect">
            <a:avLst/>
          </a:prstGeom>
          <a:noFill/>
        </p:spPr>
        <p:txBody>
          <a:bodyPr wrap="square" rtlCol="0">
            <a:spAutoFit/>
          </a:bodyPr>
          <a:lstStyle/>
          <a:p>
            <a:pPr marL="342900" indent="-342900">
              <a:buAutoNum type="arabicPeriod"/>
            </a:pPr>
            <a:r>
              <a:rPr lang="en-US" sz="2000" dirty="0">
                <a:solidFill>
                  <a:schemeClr val="bg1"/>
                </a:solidFill>
              </a:rPr>
              <a:t>Choose any domain for the project. Make sure your project title is not same with another group. Provide your project title in the google sheet of the team member list.</a:t>
            </a:r>
          </a:p>
          <a:p>
            <a:pPr marL="342900" indent="-342900">
              <a:buAutoNum type="arabicPeriod"/>
            </a:pPr>
            <a:r>
              <a:rPr lang="en-US" sz="2000" dirty="0">
                <a:solidFill>
                  <a:schemeClr val="bg1"/>
                </a:solidFill>
              </a:rPr>
              <a:t>Use Trello/</a:t>
            </a:r>
            <a:r>
              <a:rPr lang="en-US" sz="2000" dirty="0" err="1">
                <a:solidFill>
                  <a:schemeClr val="bg1"/>
                </a:solidFill>
              </a:rPr>
              <a:t>Taskade</a:t>
            </a:r>
            <a:r>
              <a:rPr lang="en-US" sz="2000" dirty="0">
                <a:solidFill>
                  <a:schemeClr val="bg1"/>
                </a:solidFill>
              </a:rPr>
              <a:t> collaborative tool. Invite my email address for me to view your team’s progress. In your tool, provide task for each member clearly and divide the board as  To Do, In Progress &amp; Done. </a:t>
            </a:r>
          </a:p>
          <a:p>
            <a:pPr marL="342900" indent="-342900">
              <a:buAutoNum type="arabicPeriod"/>
            </a:pPr>
            <a:r>
              <a:rPr lang="en-US" sz="2000" dirty="0">
                <a:solidFill>
                  <a:schemeClr val="bg1"/>
                </a:solidFill>
              </a:rPr>
              <a:t>The project title should describe clearly the function itself. For example, badminton court booking system, automotive rental system  etc.</a:t>
            </a:r>
          </a:p>
          <a:p>
            <a:pPr marL="342900" indent="-342900">
              <a:buAutoNum type="arabicPeriod"/>
            </a:pPr>
            <a:r>
              <a:rPr lang="en-US" sz="2000" dirty="0">
                <a:solidFill>
                  <a:schemeClr val="bg1"/>
                </a:solidFill>
              </a:rPr>
              <a:t>The project should at least have a role to approve the booking/approve rental from the user and some of the elements can be activate or deactivate.</a:t>
            </a:r>
          </a:p>
          <a:p>
            <a:pPr marL="342900" indent="-342900">
              <a:buAutoNum type="arabicPeriod"/>
            </a:pPr>
            <a:r>
              <a:rPr lang="en-US" sz="2000" dirty="0">
                <a:solidFill>
                  <a:schemeClr val="bg1"/>
                </a:solidFill>
              </a:rPr>
              <a:t>Please refer item to check in Project Demo details.</a:t>
            </a:r>
          </a:p>
          <a:p>
            <a:r>
              <a:rPr lang="en-US" dirty="0">
                <a:solidFill>
                  <a:schemeClr val="bg1"/>
                </a:solidFill>
              </a:rPr>
              <a:t> </a:t>
            </a:r>
          </a:p>
        </p:txBody>
      </p:sp>
      <p:sp>
        <p:nvSpPr>
          <p:cNvPr id="19" name="TextBox 18">
            <a:extLst>
              <a:ext uri="{FF2B5EF4-FFF2-40B4-BE49-F238E27FC236}">
                <a16:creationId xmlns:a16="http://schemas.microsoft.com/office/drawing/2014/main" id="{F5EA55A5-9FF5-0345-B5EC-37B5E90A90AA}"/>
              </a:ext>
            </a:extLst>
          </p:cNvPr>
          <p:cNvSpPr txBox="1"/>
          <p:nvPr/>
        </p:nvSpPr>
        <p:spPr>
          <a:xfrm>
            <a:off x="30480" y="2110860"/>
            <a:ext cx="2076531" cy="400110"/>
          </a:xfrm>
          <a:prstGeom prst="rect">
            <a:avLst/>
          </a:prstGeom>
          <a:noFill/>
        </p:spPr>
        <p:txBody>
          <a:bodyPr wrap="none" rtlCol="0">
            <a:spAutoFit/>
          </a:bodyPr>
          <a:lstStyle/>
          <a:p>
            <a:r>
              <a:rPr lang="en-US" sz="2000" b="1" dirty="0">
                <a:solidFill>
                  <a:schemeClr val="bg1"/>
                </a:solidFill>
              </a:rPr>
              <a:t>Mark Distribution</a:t>
            </a:r>
          </a:p>
        </p:txBody>
      </p:sp>
      <p:grpSp>
        <p:nvGrpSpPr>
          <p:cNvPr id="27" name="Group 26">
            <a:extLst>
              <a:ext uri="{FF2B5EF4-FFF2-40B4-BE49-F238E27FC236}">
                <a16:creationId xmlns:a16="http://schemas.microsoft.com/office/drawing/2014/main" id="{2B12D4E7-C1D6-F548-9F74-DC4E525E7F51}"/>
              </a:ext>
            </a:extLst>
          </p:cNvPr>
          <p:cNvGrpSpPr/>
          <p:nvPr/>
        </p:nvGrpSpPr>
        <p:grpSpPr>
          <a:xfrm>
            <a:off x="2290813" y="-20846"/>
            <a:ext cx="9901187" cy="2341199"/>
            <a:chOff x="2290813" y="-11918"/>
            <a:chExt cx="9901187" cy="2341199"/>
          </a:xfrm>
        </p:grpSpPr>
        <p:pic>
          <p:nvPicPr>
            <p:cNvPr id="28" name="Picture 27">
              <a:extLst>
                <a:ext uri="{FF2B5EF4-FFF2-40B4-BE49-F238E27FC236}">
                  <a16:creationId xmlns:a16="http://schemas.microsoft.com/office/drawing/2014/main" id="{7985F237-8E7C-5542-977D-595BE8FF3CC2}"/>
                </a:ext>
              </a:extLst>
            </p:cNvPr>
            <p:cNvPicPr>
              <a:picLocks noChangeAspect="1"/>
            </p:cNvPicPr>
            <p:nvPr/>
          </p:nvPicPr>
          <p:blipFill rotWithShape="1">
            <a:blip r:embed="rId4"/>
            <a:srcRect l="16075" t="-437" r="16160" b="-1875"/>
            <a:stretch/>
          </p:blipFill>
          <p:spPr>
            <a:xfrm>
              <a:off x="2290813" y="-11918"/>
              <a:ext cx="5880630" cy="2341199"/>
            </a:xfrm>
            <a:prstGeom prst="rect">
              <a:avLst/>
            </a:prstGeom>
          </p:spPr>
        </p:pic>
        <p:pic>
          <p:nvPicPr>
            <p:cNvPr id="29" name="Picture 28">
              <a:extLst>
                <a:ext uri="{FF2B5EF4-FFF2-40B4-BE49-F238E27FC236}">
                  <a16:creationId xmlns:a16="http://schemas.microsoft.com/office/drawing/2014/main" id="{88DB7FA5-E647-E34F-A22A-EF44C07D68A6}"/>
                </a:ext>
              </a:extLst>
            </p:cNvPr>
            <p:cNvPicPr>
              <a:picLocks noChangeAspect="1"/>
            </p:cNvPicPr>
            <p:nvPr/>
          </p:nvPicPr>
          <p:blipFill>
            <a:blip r:embed="rId5"/>
            <a:stretch>
              <a:fillRect/>
            </a:stretch>
          </p:blipFill>
          <p:spPr>
            <a:xfrm>
              <a:off x="7242048" y="0"/>
              <a:ext cx="4949952" cy="2277741"/>
            </a:xfrm>
            <a:prstGeom prst="rect">
              <a:avLst/>
            </a:prstGeom>
          </p:spPr>
        </p:pic>
      </p:grpSp>
      <p:sp>
        <p:nvSpPr>
          <p:cNvPr id="15" name="TextBox 14">
            <a:extLst>
              <a:ext uri="{FF2B5EF4-FFF2-40B4-BE49-F238E27FC236}">
                <a16:creationId xmlns:a16="http://schemas.microsoft.com/office/drawing/2014/main" id="{65AE2860-25B5-FE4B-AB9D-E511357C8E3E}"/>
              </a:ext>
            </a:extLst>
          </p:cNvPr>
          <p:cNvSpPr txBox="1"/>
          <p:nvPr/>
        </p:nvSpPr>
        <p:spPr>
          <a:xfrm>
            <a:off x="2315163" y="1386053"/>
            <a:ext cx="1426801" cy="830997"/>
          </a:xfrm>
          <a:prstGeom prst="rect">
            <a:avLst/>
          </a:prstGeom>
          <a:noFill/>
        </p:spPr>
        <p:txBody>
          <a:bodyPr wrap="none" rtlCol="0">
            <a:spAutoFit/>
          </a:bodyPr>
          <a:lstStyle/>
          <a:p>
            <a:r>
              <a:rPr lang="en-US" sz="2400" dirty="0">
                <a:solidFill>
                  <a:schemeClr val="bg1"/>
                </a:solidFill>
              </a:rPr>
              <a:t>Project </a:t>
            </a:r>
          </a:p>
          <a:p>
            <a:r>
              <a:rPr lang="en-US" sz="2400" dirty="0">
                <a:solidFill>
                  <a:schemeClr val="bg1">
                    <a:lumMod val="85000"/>
                  </a:schemeClr>
                </a:solidFill>
              </a:rPr>
              <a:t>SECJ 3303</a:t>
            </a:r>
          </a:p>
        </p:txBody>
      </p:sp>
    </p:spTree>
    <p:extLst>
      <p:ext uri="{BB962C8B-B14F-4D97-AF65-F5344CB8AC3E}">
        <p14:creationId xmlns:p14="http://schemas.microsoft.com/office/powerpoint/2010/main" val="1520347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079783-15CB-CB4C-994C-824326D77F56}"/>
              </a:ext>
            </a:extLst>
          </p:cNvPr>
          <p:cNvPicPr>
            <a:picLocks noChangeAspect="1"/>
          </p:cNvPicPr>
          <p:nvPr/>
        </p:nvPicPr>
        <p:blipFill>
          <a:blip r:embed="rId2"/>
          <a:stretch>
            <a:fillRect/>
          </a:stretch>
        </p:blipFill>
        <p:spPr>
          <a:xfrm>
            <a:off x="2184935" y="13852"/>
            <a:ext cx="10007065" cy="6869918"/>
          </a:xfrm>
          <a:prstGeom prst="rect">
            <a:avLst/>
          </a:prstGeom>
        </p:spPr>
      </p:pic>
      <p:pic>
        <p:nvPicPr>
          <p:cNvPr id="7" name="Picture 6">
            <a:extLst>
              <a:ext uri="{FF2B5EF4-FFF2-40B4-BE49-F238E27FC236}">
                <a16:creationId xmlns:a16="http://schemas.microsoft.com/office/drawing/2014/main" id="{6D27A93F-5255-2148-9A47-B195E4BEC27B}"/>
              </a:ext>
            </a:extLst>
          </p:cNvPr>
          <p:cNvPicPr>
            <a:picLocks noChangeAspect="1"/>
          </p:cNvPicPr>
          <p:nvPr/>
        </p:nvPicPr>
        <p:blipFill>
          <a:blip r:embed="rId3"/>
          <a:stretch>
            <a:fillRect/>
          </a:stretch>
        </p:blipFill>
        <p:spPr>
          <a:xfrm>
            <a:off x="24350" y="13852"/>
            <a:ext cx="2290813" cy="6869918"/>
          </a:xfrm>
          <a:prstGeom prst="rect">
            <a:avLst/>
          </a:prstGeom>
        </p:spPr>
      </p:pic>
      <p:sp>
        <p:nvSpPr>
          <p:cNvPr id="8" name="TextBox 7">
            <a:extLst>
              <a:ext uri="{FF2B5EF4-FFF2-40B4-BE49-F238E27FC236}">
                <a16:creationId xmlns:a16="http://schemas.microsoft.com/office/drawing/2014/main" id="{68031228-CA7D-2946-A591-6EDF20D233B4}"/>
              </a:ext>
            </a:extLst>
          </p:cNvPr>
          <p:cNvSpPr txBox="1"/>
          <p:nvPr/>
        </p:nvSpPr>
        <p:spPr>
          <a:xfrm>
            <a:off x="0" y="237424"/>
            <a:ext cx="1403526" cy="400110"/>
          </a:xfrm>
          <a:prstGeom prst="rect">
            <a:avLst/>
          </a:prstGeom>
          <a:noFill/>
        </p:spPr>
        <p:txBody>
          <a:bodyPr wrap="none" rtlCol="0">
            <a:spAutoFit/>
          </a:bodyPr>
          <a:lstStyle/>
          <a:p>
            <a:r>
              <a:rPr lang="en-US" sz="2000" b="1" dirty="0">
                <a:solidFill>
                  <a:schemeClr val="bg1"/>
                </a:solidFill>
              </a:rPr>
              <a:t>Description</a:t>
            </a:r>
          </a:p>
        </p:txBody>
      </p:sp>
      <p:sp>
        <p:nvSpPr>
          <p:cNvPr id="9" name="TextBox 8">
            <a:extLst>
              <a:ext uri="{FF2B5EF4-FFF2-40B4-BE49-F238E27FC236}">
                <a16:creationId xmlns:a16="http://schemas.microsoft.com/office/drawing/2014/main" id="{0DEA3FC0-41C6-3442-AA79-21EC026A8922}"/>
              </a:ext>
            </a:extLst>
          </p:cNvPr>
          <p:cNvSpPr txBox="1"/>
          <p:nvPr/>
        </p:nvSpPr>
        <p:spPr>
          <a:xfrm>
            <a:off x="0" y="746093"/>
            <a:ext cx="1342355" cy="400110"/>
          </a:xfrm>
          <a:prstGeom prst="rect">
            <a:avLst/>
          </a:prstGeom>
          <a:noFill/>
        </p:spPr>
        <p:txBody>
          <a:bodyPr wrap="none" rtlCol="0">
            <a:spAutoFit/>
          </a:bodyPr>
          <a:lstStyle/>
          <a:p>
            <a:r>
              <a:rPr lang="en-US" sz="2000" b="1" dirty="0">
                <a:solidFill>
                  <a:schemeClr val="bg1"/>
                </a:solidFill>
              </a:rPr>
              <a:t>Instruction</a:t>
            </a:r>
          </a:p>
        </p:txBody>
      </p:sp>
      <p:sp>
        <p:nvSpPr>
          <p:cNvPr id="10" name="TextBox 9">
            <a:extLst>
              <a:ext uri="{FF2B5EF4-FFF2-40B4-BE49-F238E27FC236}">
                <a16:creationId xmlns:a16="http://schemas.microsoft.com/office/drawing/2014/main" id="{F5EA55A5-9FF5-0345-B5EC-37B5E90A90AA}"/>
              </a:ext>
            </a:extLst>
          </p:cNvPr>
          <p:cNvSpPr txBox="1"/>
          <p:nvPr/>
        </p:nvSpPr>
        <p:spPr>
          <a:xfrm>
            <a:off x="0" y="1676852"/>
            <a:ext cx="1926361" cy="400110"/>
          </a:xfrm>
          <a:prstGeom prst="rect">
            <a:avLst/>
          </a:prstGeom>
          <a:noFill/>
        </p:spPr>
        <p:txBody>
          <a:bodyPr wrap="none" rtlCol="0">
            <a:spAutoFit/>
          </a:bodyPr>
          <a:lstStyle/>
          <a:p>
            <a:r>
              <a:rPr lang="en-US" sz="2000" b="1" dirty="0">
                <a:solidFill>
                  <a:schemeClr val="bg1"/>
                </a:solidFill>
              </a:rPr>
              <a:t>Important Dates</a:t>
            </a:r>
          </a:p>
        </p:txBody>
      </p:sp>
      <p:sp>
        <p:nvSpPr>
          <p:cNvPr id="11" name="TextBox 10">
            <a:extLst>
              <a:ext uri="{FF2B5EF4-FFF2-40B4-BE49-F238E27FC236}">
                <a16:creationId xmlns:a16="http://schemas.microsoft.com/office/drawing/2014/main" id="{875BB039-2DA4-B64E-BF6B-2F50D2E2D34F}"/>
              </a:ext>
            </a:extLst>
          </p:cNvPr>
          <p:cNvSpPr txBox="1"/>
          <p:nvPr/>
        </p:nvSpPr>
        <p:spPr>
          <a:xfrm>
            <a:off x="0" y="1254762"/>
            <a:ext cx="1495922" cy="400110"/>
          </a:xfrm>
          <a:prstGeom prst="rect">
            <a:avLst/>
          </a:prstGeom>
          <a:noFill/>
        </p:spPr>
        <p:txBody>
          <a:bodyPr wrap="none" rtlCol="0">
            <a:spAutoFit/>
          </a:bodyPr>
          <a:lstStyle/>
          <a:p>
            <a:r>
              <a:rPr lang="en-US" sz="2000" b="1" dirty="0">
                <a:solidFill>
                  <a:srgbClr val="FF0000"/>
                </a:solidFill>
              </a:rPr>
              <a:t>Deliverables</a:t>
            </a:r>
          </a:p>
        </p:txBody>
      </p:sp>
      <p:sp>
        <p:nvSpPr>
          <p:cNvPr id="12" name="Rectangle 11">
            <a:extLst>
              <a:ext uri="{FF2B5EF4-FFF2-40B4-BE49-F238E27FC236}">
                <a16:creationId xmlns:a16="http://schemas.microsoft.com/office/drawing/2014/main" id="{A05AB640-4FB1-FC46-8695-5669525CE913}"/>
              </a:ext>
            </a:extLst>
          </p:cNvPr>
          <p:cNvSpPr/>
          <p:nvPr/>
        </p:nvSpPr>
        <p:spPr>
          <a:xfrm>
            <a:off x="0" y="1270151"/>
            <a:ext cx="60960" cy="36933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C790AAC9-14E6-0B45-A296-4FEB50860A32}"/>
              </a:ext>
            </a:extLst>
          </p:cNvPr>
          <p:cNvSpPr txBox="1"/>
          <p:nvPr/>
        </p:nvSpPr>
        <p:spPr>
          <a:xfrm>
            <a:off x="2417599" y="2487573"/>
            <a:ext cx="9648898" cy="4062651"/>
          </a:xfrm>
          <a:prstGeom prst="rect">
            <a:avLst/>
          </a:prstGeom>
          <a:noFill/>
        </p:spPr>
        <p:txBody>
          <a:bodyPr wrap="square" rtlCol="0">
            <a:spAutoFit/>
          </a:bodyPr>
          <a:lstStyle/>
          <a:p>
            <a:pPr marL="342900" indent="-342900">
              <a:buAutoNum type="arabicPeriod"/>
            </a:pPr>
            <a:r>
              <a:rPr lang="en-US" sz="2000" b="1" dirty="0">
                <a:solidFill>
                  <a:schemeClr val="bg1"/>
                </a:solidFill>
              </a:rPr>
              <a:t>Proposal Document</a:t>
            </a:r>
          </a:p>
          <a:p>
            <a:pPr marL="857250" lvl="1" indent="-400050">
              <a:buFont typeface="+mj-lt"/>
              <a:buAutoNum type="romanUcPeriod"/>
            </a:pPr>
            <a:r>
              <a:rPr lang="en-US" sz="2000" dirty="0">
                <a:solidFill>
                  <a:schemeClr val="bg1"/>
                </a:solidFill>
              </a:rPr>
              <a:t>Overview of the project and problem statement.</a:t>
            </a:r>
          </a:p>
          <a:p>
            <a:pPr marL="857250" lvl="1" indent="-400050">
              <a:buFont typeface="+mj-lt"/>
              <a:buAutoNum type="romanUcPeriod"/>
            </a:pPr>
            <a:r>
              <a:rPr lang="en-US" sz="2000" dirty="0">
                <a:solidFill>
                  <a:schemeClr val="bg1"/>
                </a:solidFill>
              </a:rPr>
              <a:t>Brief description the modules of the project with the roles. Compulsory modules are login module, profile module &amp; registration module.</a:t>
            </a:r>
          </a:p>
          <a:p>
            <a:pPr marL="857250" lvl="1" indent="-400050">
              <a:buFont typeface="+mj-lt"/>
              <a:buAutoNum type="romanUcPeriod"/>
            </a:pPr>
            <a:r>
              <a:rPr lang="en-US" sz="2000" dirty="0">
                <a:solidFill>
                  <a:schemeClr val="bg1"/>
                </a:solidFill>
              </a:rPr>
              <a:t>Minimum each member should in charge 2 modules excluding the compulsory modules.</a:t>
            </a:r>
          </a:p>
          <a:p>
            <a:pPr marL="857250" lvl="1" indent="-400050">
              <a:buFont typeface="+mj-lt"/>
              <a:buAutoNum type="romanUcPeriod"/>
            </a:pPr>
            <a:r>
              <a:rPr lang="en-US" sz="2000" dirty="0">
                <a:solidFill>
                  <a:schemeClr val="bg1"/>
                </a:solidFill>
              </a:rPr>
              <a:t>Mock up Interface.</a:t>
            </a:r>
          </a:p>
          <a:p>
            <a:pPr lvl="1"/>
            <a:endParaRPr lang="en-US" sz="2000" dirty="0">
              <a:solidFill>
                <a:schemeClr val="bg1"/>
              </a:solidFill>
            </a:endParaRPr>
          </a:p>
          <a:p>
            <a:pPr marL="342900" indent="-342900">
              <a:buAutoNum type="arabicPeriod"/>
            </a:pPr>
            <a:r>
              <a:rPr lang="en-US" sz="2000" b="1" dirty="0">
                <a:solidFill>
                  <a:schemeClr val="bg1"/>
                </a:solidFill>
              </a:rPr>
              <a:t>Project Progress</a:t>
            </a:r>
          </a:p>
          <a:p>
            <a:pPr marL="971550" lvl="1" indent="-514350">
              <a:buAutoNum type="romanUcPeriod"/>
            </a:pPr>
            <a:r>
              <a:rPr lang="en-US" sz="2000" dirty="0">
                <a:solidFill>
                  <a:schemeClr val="bg1"/>
                </a:solidFill>
              </a:rPr>
              <a:t>Duration – 10 - 15 minutes</a:t>
            </a:r>
          </a:p>
          <a:p>
            <a:pPr marL="971550" lvl="1" indent="-514350">
              <a:buAutoNum type="romanUcPeriod"/>
            </a:pPr>
            <a:r>
              <a:rPr lang="en-US" sz="2000" dirty="0">
                <a:solidFill>
                  <a:schemeClr val="bg1"/>
                </a:solidFill>
              </a:rPr>
              <a:t>Discuss problem, diagram &amp; solution</a:t>
            </a:r>
          </a:p>
          <a:p>
            <a:pPr marL="971550" lvl="1" indent="-514350">
              <a:buAutoNum type="romanUcPeriod"/>
            </a:pPr>
            <a:r>
              <a:rPr lang="en-US" sz="2000" dirty="0">
                <a:solidFill>
                  <a:schemeClr val="bg1"/>
                </a:solidFill>
              </a:rPr>
              <a:t>Demo progress – at least 50% complete</a:t>
            </a:r>
          </a:p>
          <a:p>
            <a:r>
              <a:rPr lang="en-US" dirty="0">
                <a:solidFill>
                  <a:schemeClr val="bg1"/>
                </a:solidFill>
              </a:rPr>
              <a:t> </a:t>
            </a:r>
          </a:p>
        </p:txBody>
      </p:sp>
      <p:sp>
        <p:nvSpPr>
          <p:cNvPr id="19" name="TextBox 18">
            <a:extLst>
              <a:ext uri="{FF2B5EF4-FFF2-40B4-BE49-F238E27FC236}">
                <a16:creationId xmlns:a16="http://schemas.microsoft.com/office/drawing/2014/main" id="{F5EA55A5-9FF5-0345-B5EC-37B5E90A90AA}"/>
              </a:ext>
            </a:extLst>
          </p:cNvPr>
          <p:cNvSpPr txBox="1"/>
          <p:nvPr/>
        </p:nvSpPr>
        <p:spPr>
          <a:xfrm>
            <a:off x="30480" y="2110860"/>
            <a:ext cx="2076531" cy="400110"/>
          </a:xfrm>
          <a:prstGeom prst="rect">
            <a:avLst/>
          </a:prstGeom>
          <a:noFill/>
        </p:spPr>
        <p:txBody>
          <a:bodyPr wrap="none" rtlCol="0">
            <a:spAutoFit/>
          </a:bodyPr>
          <a:lstStyle/>
          <a:p>
            <a:r>
              <a:rPr lang="en-US" sz="2000" b="1" dirty="0">
                <a:solidFill>
                  <a:schemeClr val="bg1"/>
                </a:solidFill>
              </a:rPr>
              <a:t>Mark Distribution</a:t>
            </a:r>
          </a:p>
        </p:txBody>
      </p:sp>
      <p:grpSp>
        <p:nvGrpSpPr>
          <p:cNvPr id="27" name="Group 26">
            <a:extLst>
              <a:ext uri="{FF2B5EF4-FFF2-40B4-BE49-F238E27FC236}">
                <a16:creationId xmlns:a16="http://schemas.microsoft.com/office/drawing/2014/main" id="{2B12D4E7-C1D6-F548-9F74-DC4E525E7F51}"/>
              </a:ext>
            </a:extLst>
          </p:cNvPr>
          <p:cNvGrpSpPr/>
          <p:nvPr/>
        </p:nvGrpSpPr>
        <p:grpSpPr>
          <a:xfrm>
            <a:off x="2290813" y="-20846"/>
            <a:ext cx="9901187" cy="2341199"/>
            <a:chOff x="2290813" y="-11918"/>
            <a:chExt cx="9901187" cy="2341199"/>
          </a:xfrm>
        </p:grpSpPr>
        <p:pic>
          <p:nvPicPr>
            <p:cNvPr id="28" name="Picture 27">
              <a:extLst>
                <a:ext uri="{FF2B5EF4-FFF2-40B4-BE49-F238E27FC236}">
                  <a16:creationId xmlns:a16="http://schemas.microsoft.com/office/drawing/2014/main" id="{7985F237-8E7C-5542-977D-595BE8FF3CC2}"/>
                </a:ext>
              </a:extLst>
            </p:cNvPr>
            <p:cNvPicPr>
              <a:picLocks noChangeAspect="1"/>
            </p:cNvPicPr>
            <p:nvPr/>
          </p:nvPicPr>
          <p:blipFill rotWithShape="1">
            <a:blip r:embed="rId4"/>
            <a:srcRect l="16075" t="-437" r="16160" b="-1875"/>
            <a:stretch/>
          </p:blipFill>
          <p:spPr>
            <a:xfrm>
              <a:off x="2290813" y="-11918"/>
              <a:ext cx="5880630" cy="2341199"/>
            </a:xfrm>
            <a:prstGeom prst="rect">
              <a:avLst/>
            </a:prstGeom>
          </p:spPr>
        </p:pic>
        <p:pic>
          <p:nvPicPr>
            <p:cNvPr id="29" name="Picture 28">
              <a:extLst>
                <a:ext uri="{FF2B5EF4-FFF2-40B4-BE49-F238E27FC236}">
                  <a16:creationId xmlns:a16="http://schemas.microsoft.com/office/drawing/2014/main" id="{88DB7FA5-E647-E34F-A22A-EF44C07D68A6}"/>
                </a:ext>
              </a:extLst>
            </p:cNvPr>
            <p:cNvPicPr>
              <a:picLocks noChangeAspect="1"/>
            </p:cNvPicPr>
            <p:nvPr/>
          </p:nvPicPr>
          <p:blipFill>
            <a:blip r:embed="rId5"/>
            <a:stretch>
              <a:fillRect/>
            </a:stretch>
          </p:blipFill>
          <p:spPr>
            <a:xfrm>
              <a:off x="7242048" y="0"/>
              <a:ext cx="4949952" cy="2277741"/>
            </a:xfrm>
            <a:prstGeom prst="rect">
              <a:avLst/>
            </a:prstGeom>
          </p:spPr>
        </p:pic>
      </p:grpSp>
      <p:sp>
        <p:nvSpPr>
          <p:cNvPr id="15" name="TextBox 14">
            <a:extLst>
              <a:ext uri="{FF2B5EF4-FFF2-40B4-BE49-F238E27FC236}">
                <a16:creationId xmlns:a16="http://schemas.microsoft.com/office/drawing/2014/main" id="{65AE2860-25B5-FE4B-AB9D-E511357C8E3E}"/>
              </a:ext>
            </a:extLst>
          </p:cNvPr>
          <p:cNvSpPr txBox="1"/>
          <p:nvPr/>
        </p:nvSpPr>
        <p:spPr>
          <a:xfrm>
            <a:off x="2315163" y="1386053"/>
            <a:ext cx="1426801" cy="830997"/>
          </a:xfrm>
          <a:prstGeom prst="rect">
            <a:avLst/>
          </a:prstGeom>
          <a:noFill/>
        </p:spPr>
        <p:txBody>
          <a:bodyPr wrap="none" rtlCol="0">
            <a:spAutoFit/>
          </a:bodyPr>
          <a:lstStyle/>
          <a:p>
            <a:r>
              <a:rPr lang="en-US" sz="2400" dirty="0">
                <a:solidFill>
                  <a:schemeClr val="bg1"/>
                </a:solidFill>
              </a:rPr>
              <a:t>Project  </a:t>
            </a:r>
          </a:p>
          <a:p>
            <a:r>
              <a:rPr lang="en-US" sz="2400" dirty="0">
                <a:solidFill>
                  <a:schemeClr val="bg1">
                    <a:lumMod val="85000"/>
                  </a:schemeClr>
                </a:solidFill>
              </a:rPr>
              <a:t>SECJ 3303</a:t>
            </a:r>
          </a:p>
        </p:txBody>
      </p:sp>
    </p:spTree>
    <p:extLst>
      <p:ext uri="{BB962C8B-B14F-4D97-AF65-F5344CB8AC3E}">
        <p14:creationId xmlns:p14="http://schemas.microsoft.com/office/powerpoint/2010/main" val="169448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079783-15CB-CB4C-994C-824326D77F56}"/>
              </a:ext>
            </a:extLst>
          </p:cNvPr>
          <p:cNvPicPr>
            <a:picLocks noChangeAspect="1"/>
          </p:cNvPicPr>
          <p:nvPr/>
        </p:nvPicPr>
        <p:blipFill>
          <a:blip r:embed="rId2"/>
          <a:stretch>
            <a:fillRect/>
          </a:stretch>
        </p:blipFill>
        <p:spPr>
          <a:xfrm>
            <a:off x="2184935" y="13852"/>
            <a:ext cx="10007065" cy="6869918"/>
          </a:xfrm>
          <a:prstGeom prst="rect">
            <a:avLst/>
          </a:prstGeom>
        </p:spPr>
      </p:pic>
      <p:pic>
        <p:nvPicPr>
          <p:cNvPr id="7" name="Picture 6">
            <a:extLst>
              <a:ext uri="{FF2B5EF4-FFF2-40B4-BE49-F238E27FC236}">
                <a16:creationId xmlns:a16="http://schemas.microsoft.com/office/drawing/2014/main" id="{6D27A93F-5255-2148-9A47-B195E4BEC27B}"/>
              </a:ext>
            </a:extLst>
          </p:cNvPr>
          <p:cNvPicPr>
            <a:picLocks noChangeAspect="1"/>
          </p:cNvPicPr>
          <p:nvPr/>
        </p:nvPicPr>
        <p:blipFill>
          <a:blip r:embed="rId3"/>
          <a:stretch>
            <a:fillRect/>
          </a:stretch>
        </p:blipFill>
        <p:spPr>
          <a:xfrm>
            <a:off x="24350" y="13852"/>
            <a:ext cx="2290813" cy="6869918"/>
          </a:xfrm>
          <a:prstGeom prst="rect">
            <a:avLst/>
          </a:prstGeom>
        </p:spPr>
      </p:pic>
      <p:sp>
        <p:nvSpPr>
          <p:cNvPr id="8" name="TextBox 7">
            <a:extLst>
              <a:ext uri="{FF2B5EF4-FFF2-40B4-BE49-F238E27FC236}">
                <a16:creationId xmlns:a16="http://schemas.microsoft.com/office/drawing/2014/main" id="{68031228-CA7D-2946-A591-6EDF20D233B4}"/>
              </a:ext>
            </a:extLst>
          </p:cNvPr>
          <p:cNvSpPr txBox="1"/>
          <p:nvPr/>
        </p:nvSpPr>
        <p:spPr>
          <a:xfrm>
            <a:off x="0" y="237424"/>
            <a:ext cx="1403526" cy="400110"/>
          </a:xfrm>
          <a:prstGeom prst="rect">
            <a:avLst/>
          </a:prstGeom>
          <a:noFill/>
        </p:spPr>
        <p:txBody>
          <a:bodyPr wrap="none" rtlCol="0">
            <a:spAutoFit/>
          </a:bodyPr>
          <a:lstStyle/>
          <a:p>
            <a:r>
              <a:rPr lang="en-US" sz="2000" b="1" dirty="0">
                <a:solidFill>
                  <a:schemeClr val="bg1"/>
                </a:solidFill>
              </a:rPr>
              <a:t>Description</a:t>
            </a:r>
          </a:p>
        </p:txBody>
      </p:sp>
      <p:sp>
        <p:nvSpPr>
          <p:cNvPr id="9" name="TextBox 8">
            <a:extLst>
              <a:ext uri="{FF2B5EF4-FFF2-40B4-BE49-F238E27FC236}">
                <a16:creationId xmlns:a16="http://schemas.microsoft.com/office/drawing/2014/main" id="{0DEA3FC0-41C6-3442-AA79-21EC026A8922}"/>
              </a:ext>
            </a:extLst>
          </p:cNvPr>
          <p:cNvSpPr txBox="1"/>
          <p:nvPr/>
        </p:nvSpPr>
        <p:spPr>
          <a:xfrm>
            <a:off x="0" y="746093"/>
            <a:ext cx="1342355" cy="400110"/>
          </a:xfrm>
          <a:prstGeom prst="rect">
            <a:avLst/>
          </a:prstGeom>
          <a:noFill/>
        </p:spPr>
        <p:txBody>
          <a:bodyPr wrap="none" rtlCol="0">
            <a:spAutoFit/>
          </a:bodyPr>
          <a:lstStyle/>
          <a:p>
            <a:r>
              <a:rPr lang="en-US" sz="2000" b="1" dirty="0">
                <a:solidFill>
                  <a:schemeClr val="bg1"/>
                </a:solidFill>
              </a:rPr>
              <a:t>Instruction</a:t>
            </a:r>
          </a:p>
        </p:txBody>
      </p:sp>
      <p:sp>
        <p:nvSpPr>
          <p:cNvPr id="10" name="TextBox 9">
            <a:extLst>
              <a:ext uri="{FF2B5EF4-FFF2-40B4-BE49-F238E27FC236}">
                <a16:creationId xmlns:a16="http://schemas.microsoft.com/office/drawing/2014/main" id="{F5EA55A5-9FF5-0345-B5EC-37B5E90A90AA}"/>
              </a:ext>
            </a:extLst>
          </p:cNvPr>
          <p:cNvSpPr txBox="1"/>
          <p:nvPr/>
        </p:nvSpPr>
        <p:spPr>
          <a:xfrm>
            <a:off x="0" y="1676852"/>
            <a:ext cx="1926361" cy="400110"/>
          </a:xfrm>
          <a:prstGeom prst="rect">
            <a:avLst/>
          </a:prstGeom>
          <a:noFill/>
        </p:spPr>
        <p:txBody>
          <a:bodyPr wrap="none" rtlCol="0">
            <a:spAutoFit/>
          </a:bodyPr>
          <a:lstStyle/>
          <a:p>
            <a:r>
              <a:rPr lang="en-US" sz="2000" b="1" dirty="0">
                <a:solidFill>
                  <a:schemeClr val="bg1"/>
                </a:solidFill>
              </a:rPr>
              <a:t>Important Dates</a:t>
            </a:r>
          </a:p>
        </p:txBody>
      </p:sp>
      <p:sp>
        <p:nvSpPr>
          <p:cNvPr id="11" name="TextBox 10">
            <a:extLst>
              <a:ext uri="{FF2B5EF4-FFF2-40B4-BE49-F238E27FC236}">
                <a16:creationId xmlns:a16="http://schemas.microsoft.com/office/drawing/2014/main" id="{875BB039-2DA4-B64E-BF6B-2F50D2E2D34F}"/>
              </a:ext>
            </a:extLst>
          </p:cNvPr>
          <p:cNvSpPr txBox="1"/>
          <p:nvPr/>
        </p:nvSpPr>
        <p:spPr>
          <a:xfrm>
            <a:off x="0" y="1254762"/>
            <a:ext cx="1495922" cy="400110"/>
          </a:xfrm>
          <a:prstGeom prst="rect">
            <a:avLst/>
          </a:prstGeom>
          <a:noFill/>
        </p:spPr>
        <p:txBody>
          <a:bodyPr wrap="none" rtlCol="0">
            <a:spAutoFit/>
          </a:bodyPr>
          <a:lstStyle/>
          <a:p>
            <a:r>
              <a:rPr lang="en-US" sz="2000" b="1" dirty="0">
                <a:solidFill>
                  <a:srgbClr val="FF0000"/>
                </a:solidFill>
              </a:rPr>
              <a:t>Deliverables</a:t>
            </a:r>
          </a:p>
        </p:txBody>
      </p:sp>
      <p:sp>
        <p:nvSpPr>
          <p:cNvPr id="12" name="Rectangle 11">
            <a:extLst>
              <a:ext uri="{FF2B5EF4-FFF2-40B4-BE49-F238E27FC236}">
                <a16:creationId xmlns:a16="http://schemas.microsoft.com/office/drawing/2014/main" id="{A05AB640-4FB1-FC46-8695-5669525CE913}"/>
              </a:ext>
            </a:extLst>
          </p:cNvPr>
          <p:cNvSpPr/>
          <p:nvPr/>
        </p:nvSpPr>
        <p:spPr>
          <a:xfrm>
            <a:off x="0" y="1270151"/>
            <a:ext cx="60960" cy="36933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C790AAC9-14E6-0B45-A296-4FEB50860A32}"/>
              </a:ext>
            </a:extLst>
          </p:cNvPr>
          <p:cNvSpPr txBox="1"/>
          <p:nvPr/>
        </p:nvSpPr>
        <p:spPr>
          <a:xfrm>
            <a:off x="2417599" y="2310915"/>
            <a:ext cx="9648898" cy="4862870"/>
          </a:xfrm>
          <a:prstGeom prst="rect">
            <a:avLst/>
          </a:prstGeom>
          <a:noFill/>
        </p:spPr>
        <p:txBody>
          <a:bodyPr wrap="square" rtlCol="0">
            <a:spAutoFit/>
          </a:bodyPr>
          <a:lstStyle/>
          <a:p>
            <a:r>
              <a:rPr lang="en-US" sz="2000" b="1" dirty="0">
                <a:solidFill>
                  <a:schemeClr val="bg1"/>
                </a:solidFill>
              </a:rPr>
              <a:t>3.  Project Report</a:t>
            </a:r>
          </a:p>
          <a:p>
            <a:pPr marL="857250" lvl="1" indent="-400050">
              <a:buFont typeface="+mj-lt"/>
              <a:buAutoNum type="romanUcPeriod"/>
            </a:pPr>
            <a:r>
              <a:rPr lang="en-US" dirty="0">
                <a:solidFill>
                  <a:schemeClr val="bg1"/>
                </a:solidFill>
              </a:rPr>
              <a:t>Overview of the project.</a:t>
            </a:r>
          </a:p>
          <a:p>
            <a:pPr marL="857250" lvl="1" indent="-400050">
              <a:buFont typeface="+mj-lt"/>
              <a:buAutoNum type="romanUcPeriod"/>
            </a:pPr>
            <a:r>
              <a:rPr lang="en-US" dirty="0">
                <a:solidFill>
                  <a:schemeClr val="bg1"/>
                </a:solidFill>
              </a:rPr>
              <a:t>Brief description the modules of the project. Compulsory modules are login module, profile module &amp; registration module.</a:t>
            </a:r>
          </a:p>
          <a:p>
            <a:pPr marL="857250" lvl="1" indent="-400050">
              <a:buFont typeface="+mj-lt"/>
              <a:buAutoNum type="romanUcPeriod"/>
            </a:pPr>
            <a:r>
              <a:rPr lang="en-US" dirty="0">
                <a:solidFill>
                  <a:schemeClr val="bg1"/>
                </a:solidFill>
              </a:rPr>
              <a:t>General Use Case Diagram (1 diagram)</a:t>
            </a:r>
          </a:p>
          <a:p>
            <a:pPr marL="857250" lvl="1" indent="-400050">
              <a:buFont typeface="+mj-lt"/>
              <a:buAutoNum type="romanUcPeriod"/>
            </a:pPr>
            <a:r>
              <a:rPr lang="en-US" dirty="0">
                <a:solidFill>
                  <a:schemeClr val="bg1"/>
                </a:solidFill>
              </a:rPr>
              <a:t>The flow of your project in diagram. Provide general </a:t>
            </a:r>
            <a:r>
              <a:rPr lang="en-US" dirty="0" err="1">
                <a:solidFill>
                  <a:schemeClr val="bg1"/>
                </a:solidFill>
              </a:rPr>
              <a:t>swimlane</a:t>
            </a:r>
            <a:r>
              <a:rPr lang="en-US" dirty="0">
                <a:solidFill>
                  <a:schemeClr val="bg1"/>
                </a:solidFill>
              </a:rPr>
              <a:t> diagram (1 diagram).</a:t>
            </a:r>
          </a:p>
          <a:p>
            <a:pPr marL="857250" lvl="1" indent="-400050" algn="just">
              <a:buFont typeface="+mj-lt"/>
              <a:buAutoNum type="romanUcPeriod"/>
            </a:pPr>
            <a:r>
              <a:rPr lang="en-MY" dirty="0">
                <a:solidFill>
                  <a:schemeClr val="bg1"/>
                </a:solidFill>
              </a:rPr>
              <a:t>Describe based on elements required. For example, which part in your project has status, registration, activation etc. Can show a snippet of code and interface that related. </a:t>
            </a:r>
          </a:p>
          <a:p>
            <a:pPr marL="857250" lvl="1" indent="-400050" algn="just">
              <a:buFont typeface="+mj-lt"/>
              <a:buAutoNum type="romanUcPeriod"/>
            </a:pPr>
            <a:r>
              <a:rPr lang="en-MY" dirty="0">
                <a:solidFill>
                  <a:schemeClr val="bg1"/>
                </a:solidFill>
              </a:rPr>
              <a:t>Reflections - lesson learnt or </a:t>
            </a:r>
            <a:r>
              <a:rPr lang="en-US" dirty="0">
                <a:solidFill>
                  <a:schemeClr val="bg1"/>
                </a:solidFill>
              </a:rPr>
              <a:t>should be a reflective document that provides personal, thoughtful analysis of your individual participation on the group project, and your assessment of the group interactions that may have occurred during the project week. </a:t>
            </a:r>
          </a:p>
          <a:p>
            <a:pPr marL="1314450" lvl="2" indent="-400050">
              <a:buFont typeface="Arial" charset="0"/>
              <a:buChar char="•"/>
            </a:pPr>
            <a:r>
              <a:rPr lang="en-US" dirty="0">
                <a:solidFill>
                  <a:schemeClr val="bg1"/>
                </a:solidFill>
              </a:rPr>
              <a:t>What did you learn during this collaborative learning interaction?</a:t>
            </a:r>
            <a:endParaRPr lang="en-GB" dirty="0">
              <a:solidFill>
                <a:schemeClr val="bg1"/>
              </a:solidFill>
            </a:endParaRPr>
          </a:p>
          <a:p>
            <a:pPr marL="1314450" lvl="2" indent="-400050">
              <a:buFont typeface="Arial" charset="0"/>
              <a:buChar char="•"/>
            </a:pPr>
            <a:r>
              <a:rPr lang="en-US" dirty="0">
                <a:solidFill>
                  <a:schemeClr val="bg1"/>
                </a:solidFill>
              </a:rPr>
              <a:t>What did you contribute?</a:t>
            </a:r>
            <a:endParaRPr lang="en-GB" dirty="0">
              <a:solidFill>
                <a:schemeClr val="bg1"/>
              </a:solidFill>
            </a:endParaRPr>
          </a:p>
          <a:p>
            <a:pPr marL="1314450" lvl="2" indent="-400050">
              <a:buFont typeface="Arial" charset="0"/>
              <a:buChar char="•"/>
            </a:pPr>
            <a:r>
              <a:rPr lang="en-US" dirty="0">
                <a:solidFill>
                  <a:schemeClr val="bg1"/>
                </a:solidFill>
              </a:rPr>
              <a:t>What did the other members of the group contribute?</a:t>
            </a:r>
            <a:endParaRPr lang="en-GB" dirty="0">
              <a:solidFill>
                <a:schemeClr val="bg1"/>
              </a:solidFill>
            </a:endParaRPr>
          </a:p>
          <a:p>
            <a:pPr marL="1314450" lvl="2" indent="-400050">
              <a:buFont typeface="Arial" charset="0"/>
              <a:buChar char="•"/>
            </a:pPr>
            <a:r>
              <a:rPr lang="en-US" dirty="0">
                <a:solidFill>
                  <a:schemeClr val="bg1"/>
                </a:solidFill>
              </a:rPr>
              <a:t>What is your assessment of how the group is functioning thus far?</a:t>
            </a:r>
            <a:endParaRPr lang="en-GB" dirty="0">
              <a:solidFill>
                <a:schemeClr val="bg1"/>
              </a:solidFill>
            </a:endParaRPr>
          </a:p>
          <a:p>
            <a:pPr marL="857250" lvl="1" indent="-400050" algn="just">
              <a:buFont typeface="+mj-lt"/>
              <a:buAutoNum type="romanUcPeriod"/>
            </a:pPr>
            <a:endParaRPr lang="en-MY" sz="2000" dirty="0">
              <a:solidFill>
                <a:schemeClr val="bg1"/>
              </a:solidFill>
            </a:endParaRPr>
          </a:p>
          <a:p>
            <a:r>
              <a:rPr lang="en-US" dirty="0">
                <a:solidFill>
                  <a:schemeClr val="bg1"/>
                </a:solidFill>
              </a:rPr>
              <a:t> </a:t>
            </a:r>
          </a:p>
        </p:txBody>
      </p:sp>
      <p:sp>
        <p:nvSpPr>
          <p:cNvPr id="19" name="TextBox 18">
            <a:extLst>
              <a:ext uri="{FF2B5EF4-FFF2-40B4-BE49-F238E27FC236}">
                <a16:creationId xmlns:a16="http://schemas.microsoft.com/office/drawing/2014/main" id="{F5EA55A5-9FF5-0345-B5EC-37B5E90A90AA}"/>
              </a:ext>
            </a:extLst>
          </p:cNvPr>
          <p:cNvSpPr txBox="1"/>
          <p:nvPr/>
        </p:nvSpPr>
        <p:spPr>
          <a:xfrm>
            <a:off x="30480" y="2110860"/>
            <a:ext cx="2076531" cy="400110"/>
          </a:xfrm>
          <a:prstGeom prst="rect">
            <a:avLst/>
          </a:prstGeom>
          <a:noFill/>
        </p:spPr>
        <p:txBody>
          <a:bodyPr wrap="none" rtlCol="0">
            <a:spAutoFit/>
          </a:bodyPr>
          <a:lstStyle/>
          <a:p>
            <a:r>
              <a:rPr lang="en-US" sz="2000" b="1" dirty="0">
                <a:solidFill>
                  <a:schemeClr val="bg1"/>
                </a:solidFill>
              </a:rPr>
              <a:t>Mark Distribution</a:t>
            </a:r>
          </a:p>
        </p:txBody>
      </p:sp>
      <p:grpSp>
        <p:nvGrpSpPr>
          <p:cNvPr id="27" name="Group 26">
            <a:extLst>
              <a:ext uri="{FF2B5EF4-FFF2-40B4-BE49-F238E27FC236}">
                <a16:creationId xmlns:a16="http://schemas.microsoft.com/office/drawing/2014/main" id="{2B12D4E7-C1D6-F548-9F74-DC4E525E7F51}"/>
              </a:ext>
            </a:extLst>
          </p:cNvPr>
          <p:cNvGrpSpPr/>
          <p:nvPr/>
        </p:nvGrpSpPr>
        <p:grpSpPr>
          <a:xfrm>
            <a:off x="2290813" y="-20846"/>
            <a:ext cx="9901187" cy="2341199"/>
            <a:chOff x="2290813" y="-11918"/>
            <a:chExt cx="9901187" cy="2341199"/>
          </a:xfrm>
        </p:grpSpPr>
        <p:pic>
          <p:nvPicPr>
            <p:cNvPr id="28" name="Picture 27">
              <a:extLst>
                <a:ext uri="{FF2B5EF4-FFF2-40B4-BE49-F238E27FC236}">
                  <a16:creationId xmlns:a16="http://schemas.microsoft.com/office/drawing/2014/main" id="{7985F237-8E7C-5542-977D-595BE8FF3CC2}"/>
                </a:ext>
              </a:extLst>
            </p:cNvPr>
            <p:cNvPicPr>
              <a:picLocks noChangeAspect="1"/>
            </p:cNvPicPr>
            <p:nvPr/>
          </p:nvPicPr>
          <p:blipFill rotWithShape="1">
            <a:blip r:embed="rId4"/>
            <a:srcRect l="16075" t="-437" r="16160" b="-1875"/>
            <a:stretch/>
          </p:blipFill>
          <p:spPr>
            <a:xfrm>
              <a:off x="2290813" y="-11918"/>
              <a:ext cx="5880630" cy="2341199"/>
            </a:xfrm>
            <a:prstGeom prst="rect">
              <a:avLst/>
            </a:prstGeom>
          </p:spPr>
        </p:pic>
        <p:pic>
          <p:nvPicPr>
            <p:cNvPr id="29" name="Picture 28">
              <a:extLst>
                <a:ext uri="{FF2B5EF4-FFF2-40B4-BE49-F238E27FC236}">
                  <a16:creationId xmlns:a16="http://schemas.microsoft.com/office/drawing/2014/main" id="{88DB7FA5-E647-E34F-A22A-EF44C07D68A6}"/>
                </a:ext>
              </a:extLst>
            </p:cNvPr>
            <p:cNvPicPr>
              <a:picLocks noChangeAspect="1"/>
            </p:cNvPicPr>
            <p:nvPr/>
          </p:nvPicPr>
          <p:blipFill>
            <a:blip r:embed="rId5"/>
            <a:stretch>
              <a:fillRect/>
            </a:stretch>
          </p:blipFill>
          <p:spPr>
            <a:xfrm>
              <a:off x="7242048" y="0"/>
              <a:ext cx="4949952" cy="2277741"/>
            </a:xfrm>
            <a:prstGeom prst="rect">
              <a:avLst/>
            </a:prstGeom>
          </p:spPr>
        </p:pic>
      </p:grpSp>
      <p:sp>
        <p:nvSpPr>
          <p:cNvPr id="15" name="TextBox 14">
            <a:extLst>
              <a:ext uri="{FF2B5EF4-FFF2-40B4-BE49-F238E27FC236}">
                <a16:creationId xmlns:a16="http://schemas.microsoft.com/office/drawing/2014/main" id="{65AE2860-25B5-FE4B-AB9D-E511357C8E3E}"/>
              </a:ext>
            </a:extLst>
          </p:cNvPr>
          <p:cNvSpPr txBox="1"/>
          <p:nvPr/>
        </p:nvSpPr>
        <p:spPr>
          <a:xfrm>
            <a:off x="2315163" y="1386053"/>
            <a:ext cx="1327223" cy="830997"/>
          </a:xfrm>
          <a:prstGeom prst="rect">
            <a:avLst/>
          </a:prstGeom>
          <a:noFill/>
        </p:spPr>
        <p:txBody>
          <a:bodyPr wrap="none" rtlCol="0">
            <a:spAutoFit/>
          </a:bodyPr>
          <a:lstStyle/>
          <a:p>
            <a:r>
              <a:rPr lang="en-US" sz="2400" dirty="0">
                <a:solidFill>
                  <a:schemeClr val="bg1"/>
                </a:solidFill>
              </a:rPr>
              <a:t>Project  </a:t>
            </a:r>
          </a:p>
          <a:p>
            <a:r>
              <a:rPr lang="en-US" sz="2400" dirty="0">
                <a:solidFill>
                  <a:schemeClr val="bg1">
                    <a:lumMod val="85000"/>
                  </a:schemeClr>
                </a:solidFill>
              </a:rPr>
              <a:t>SEC 3303</a:t>
            </a:r>
          </a:p>
        </p:txBody>
      </p:sp>
    </p:spTree>
    <p:extLst>
      <p:ext uri="{BB962C8B-B14F-4D97-AF65-F5344CB8AC3E}">
        <p14:creationId xmlns:p14="http://schemas.microsoft.com/office/powerpoint/2010/main" val="3855258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079783-15CB-CB4C-994C-824326D77F56}"/>
              </a:ext>
            </a:extLst>
          </p:cNvPr>
          <p:cNvPicPr>
            <a:picLocks noChangeAspect="1"/>
          </p:cNvPicPr>
          <p:nvPr/>
        </p:nvPicPr>
        <p:blipFill>
          <a:blip r:embed="rId2"/>
          <a:stretch>
            <a:fillRect/>
          </a:stretch>
        </p:blipFill>
        <p:spPr>
          <a:xfrm>
            <a:off x="2184935" y="13852"/>
            <a:ext cx="10007065" cy="6869918"/>
          </a:xfrm>
          <a:prstGeom prst="rect">
            <a:avLst/>
          </a:prstGeom>
        </p:spPr>
      </p:pic>
      <p:pic>
        <p:nvPicPr>
          <p:cNvPr id="7" name="Picture 6">
            <a:extLst>
              <a:ext uri="{FF2B5EF4-FFF2-40B4-BE49-F238E27FC236}">
                <a16:creationId xmlns:a16="http://schemas.microsoft.com/office/drawing/2014/main" id="{6D27A93F-5255-2148-9A47-B195E4BEC27B}"/>
              </a:ext>
            </a:extLst>
          </p:cNvPr>
          <p:cNvPicPr>
            <a:picLocks noChangeAspect="1"/>
          </p:cNvPicPr>
          <p:nvPr/>
        </p:nvPicPr>
        <p:blipFill>
          <a:blip r:embed="rId3"/>
          <a:stretch>
            <a:fillRect/>
          </a:stretch>
        </p:blipFill>
        <p:spPr>
          <a:xfrm>
            <a:off x="24350" y="13852"/>
            <a:ext cx="2290813" cy="6869918"/>
          </a:xfrm>
          <a:prstGeom prst="rect">
            <a:avLst/>
          </a:prstGeom>
        </p:spPr>
      </p:pic>
      <p:sp>
        <p:nvSpPr>
          <p:cNvPr id="8" name="TextBox 7">
            <a:extLst>
              <a:ext uri="{FF2B5EF4-FFF2-40B4-BE49-F238E27FC236}">
                <a16:creationId xmlns:a16="http://schemas.microsoft.com/office/drawing/2014/main" id="{68031228-CA7D-2946-A591-6EDF20D233B4}"/>
              </a:ext>
            </a:extLst>
          </p:cNvPr>
          <p:cNvSpPr txBox="1"/>
          <p:nvPr/>
        </p:nvSpPr>
        <p:spPr>
          <a:xfrm>
            <a:off x="0" y="237424"/>
            <a:ext cx="1403526" cy="400110"/>
          </a:xfrm>
          <a:prstGeom prst="rect">
            <a:avLst/>
          </a:prstGeom>
          <a:noFill/>
        </p:spPr>
        <p:txBody>
          <a:bodyPr wrap="none" rtlCol="0">
            <a:spAutoFit/>
          </a:bodyPr>
          <a:lstStyle/>
          <a:p>
            <a:r>
              <a:rPr lang="en-US" sz="2000" b="1" dirty="0">
                <a:solidFill>
                  <a:schemeClr val="bg1"/>
                </a:solidFill>
              </a:rPr>
              <a:t>Description</a:t>
            </a:r>
          </a:p>
        </p:txBody>
      </p:sp>
      <p:sp>
        <p:nvSpPr>
          <p:cNvPr id="9" name="TextBox 8">
            <a:extLst>
              <a:ext uri="{FF2B5EF4-FFF2-40B4-BE49-F238E27FC236}">
                <a16:creationId xmlns:a16="http://schemas.microsoft.com/office/drawing/2014/main" id="{0DEA3FC0-41C6-3442-AA79-21EC026A8922}"/>
              </a:ext>
            </a:extLst>
          </p:cNvPr>
          <p:cNvSpPr txBox="1"/>
          <p:nvPr/>
        </p:nvSpPr>
        <p:spPr>
          <a:xfrm>
            <a:off x="0" y="746093"/>
            <a:ext cx="1342355" cy="400110"/>
          </a:xfrm>
          <a:prstGeom prst="rect">
            <a:avLst/>
          </a:prstGeom>
          <a:noFill/>
        </p:spPr>
        <p:txBody>
          <a:bodyPr wrap="none" rtlCol="0">
            <a:spAutoFit/>
          </a:bodyPr>
          <a:lstStyle/>
          <a:p>
            <a:r>
              <a:rPr lang="en-US" sz="2000" b="1" dirty="0">
                <a:solidFill>
                  <a:schemeClr val="bg1"/>
                </a:solidFill>
              </a:rPr>
              <a:t>Instruction</a:t>
            </a:r>
          </a:p>
        </p:txBody>
      </p:sp>
      <p:sp>
        <p:nvSpPr>
          <p:cNvPr id="10" name="TextBox 9">
            <a:extLst>
              <a:ext uri="{FF2B5EF4-FFF2-40B4-BE49-F238E27FC236}">
                <a16:creationId xmlns:a16="http://schemas.microsoft.com/office/drawing/2014/main" id="{F5EA55A5-9FF5-0345-B5EC-37B5E90A90AA}"/>
              </a:ext>
            </a:extLst>
          </p:cNvPr>
          <p:cNvSpPr txBox="1"/>
          <p:nvPr/>
        </p:nvSpPr>
        <p:spPr>
          <a:xfrm>
            <a:off x="0" y="1676852"/>
            <a:ext cx="1926361" cy="400110"/>
          </a:xfrm>
          <a:prstGeom prst="rect">
            <a:avLst/>
          </a:prstGeom>
          <a:noFill/>
        </p:spPr>
        <p:txBody>
          <a:bodyPr wrap="none" rtlCol="0">
            <a:spAutoFit/>
          </a:bodyPr>
          <a:lstStyle/>
          <a:p>
            <a:r>
              <a:rPr lang="en-US" sz="2000" b="1" dirty="0">
                <a:solidFill>
                  <a:schemeClr val="bg1"/>
                </a:solidFill>
              </a:rPr>
              <a:t>Important Dates</a:t>
            </a:r>
          </a:p>
        </p:txBody>
      </p:sp>
      <p:sp>
        <p:nvSpPr>
          <p:cNvPr id="11" name="TextBox 10">
            <a:extLst>
              <a:ext uri="{FF2B5EF4-FFF2-40B4-BE49-F238E27FC236}">
                <a16:creationId xmlns:a16="http://schemas.microsoft.com/office/drawing/2014/main" id="{875BB039-2DA4-B64E-BF6B-2F50D2E2D34F}"/>
              </a:ext>
            </a:extLst>
          </p:cNvPr>
          <p:cNvSpPr txBox="1"/>
          <p:nvPr/>
        </p:nvSpPr>
        <p:spPr>
          <a:xfrm>
            <a:off x="0" y="1254762"/>
            <a:ext cx="1495922" cy="400110"/>
          </a:xfrm>
          <a:prstGeom prst="rect">
            <a:avLst/>
          </a:prstGeom>
          <a:noFill/>
        </p:spPr>
        <p:txBody>
          <a:bodyPr wrap="none" rtlCol="0">
            <a:spAutoFit/>
          </a:bodyPr>
          <a:lstStyle/>
          <a:p>
            <a:r>
              <a:rPr lang="en-US" sz="2000" b="1" dirty="0">
                <a:solidFill>
                  <a:srgbClr val="FF0000"/>
                </a:solidFill>
              </a:rPr>
              <a:t>Deliverables</a:t>
            </a:r>
          </a:p>
        </p:txBody>
      </p:sp>
      <p:sp>
        <p:nvSpPr>
          <p:cNvPr id="12" name="Rectangle 11">
            <a:extLst>
              <a:ext uri="{FF2B5EF4-FFF2-40B4-BE49-F238E27FC236}">
                <a16:creationId xmlns:a16="http://schemas.microsoft.com/office/drawing/2014/main" id="{A05AB640-4FB1-FC46-8695-5669525CE913}"/>
              </a:ext>
            </a:extLst>
          </p:cNvPr>
          <p:cNvSpPr/>
          <p:nvPr/>
        </p:nvSpPr>
        <p:spPr>
          <a:xfrm>
            <a:off x="0" y="1270151"/>
            <a:ext cx="60960" cy="36933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C790AAC9-14E6-0B45-A296-4FEB50860A32}"/>
              </a:ext>
            </a:extLst>
          </p:cNvPr>
          <p:cNvSpPr txBox="1"/>
          <p:nvPr/>
        </p:nvSpPr>
        <p:spPr>
          <a:xfrm>
            <a:off x="2417599" y="2487573"/>
            <a:ext cx="9648898" cy="4278094"/>
          </a:xfrm>
          <a:prstGeom prst="rect">
            <a:avLst/>
          </a:prstGeom>
          <a:noFill/>
        </p:spPr>
        <p:txBody>
          <a:bodyPr wrap="square" rtlCol="0">
            <a:spAutoFit/>
          </a:bodyPr>
          <a:lstStyle/>
          <a:p>
            <a:r>
              <a:rPr lang="en-US" sz="2000" b="1" dirty="0">
                <a:solidFill>
                  <a:schemeClr val="bg1"/>
                </a:solidFill>
              </a:rPr>
              <a:t>4.  Project Demo (Elements to check during demo)</a:t>
            </a:r>
          </a:p>
          <a:p>
            <a:pPr marL="742950" lvl="1" indent="-285750">
              <a:buFont typeface="Arial" panose="020B0604020202020204" pitchFamily="34" charset="0"/>
              <a:buChar char="•"/>
            </a:pPr>
            <a:r>
              <a:rPr lang="en-MY" dirty="0">
                <a:solidFill>
                  <a:schemeClr val="bg1"/>
                </a:solidFill>
              </a:rPr>
              <a:t>register</a:t>
            </a:r>
          </a:p>
          <a:p>
            <a:pPr marL="742950" lvl="1" indent="-285750">
              <a:buFont typeface="Arial" panose="020B0604020202020204" pitchFamily="34" charset="0"/>
              <a:buChar char="•"/>
            </a:pPr>
            <a:r>
              <a:rPr lang="en-MY" dirty="0">
                <a:solidFill>
                  <a:schemeClr val="bg1"/>
                </a:solidFill>
              </a:rPr>
              <a:t>session/page validation</a:t>
            </a:r>
          </a:p>
          <a:p>
            <a:pPr marL="742950" lvl="1" indent="-285750">
              <a:buFont typeface="Arial" panose="020B0604020202020204" pitchFamily="34" charset="0"/>
              <a:buChar char="•"/>
            </a:pPr>
            <a:r>
              <a:rPr lang="en-MY" dirty="0">
                <a:solidFill>
                  <a:schemeClr val="bg1"/>
                </a:solidFill>
              </a:rPr>
              <a:t>view/edit profile</a:t>
            </a:r>
          </a:p>
          <a:p>
            <a:pPr marL="742950" lvl="1" indent="-285750">
              <a:buFont typeface="Arial" panose="020B0604020202020204" pitchFamily="34" charset="0"/>
              <a:buChar char="•"/>
            </a:pPr>
            <a:r>
              <a:rPr lang="en-MY" dirty="0">
                <a:solidFill>
                  <a:schemeClr val="bg1"/>
                </a:solidFill>
              </a:rPr>
              <a:t>consistent GUI</a:t>
            </a:r>
          </a:p>
          <a:p>
            <a:pPr marL="742950" lvl="1" indent="-285750">
              <a:buFont typeface="Arial" panose="020B0604020202020204" pitchFamily="34" charset="0"/>
              <a:buChar char="•"/>
            </a:pPr>
            <a:r>
              <a:rPr lang="en-MY" dirty="0">
                <a:solidFill>
                  <a:schemeClr val="bg1"/>
                </a:solidFill>
              </a:rPr>
              <a:t>data management - CRUD + activation</a:t>
            </a:r>
          </a:p>
          <a:p>
            <a:pPr marL="742950" lvl="1" indent="-285750">
              <a:buFont typeface="Arial" panose="020B0604020202020204" pitchFamily="34" charset="0"/>
              <a:buChar char="•"/>
            </a:pPr>
            <a:r>
              <a:rPr lang="en-MY" dirty="0">
                <a:solidFill>
                  <a:schemeClr val="bg1"/>
                </a:solidFill>
              </a:rPr>
              <a:t>user transaction + history</a:t>
            </a:r>
          </a:p>
          <a:p>
            <a:pPr marL="742950" lvl="1" indent="-285750">
              <a:buFont typeface="Arial" panose="020B0604020202020204" pitchFamily="34" charset="0"/>
              <a:buChar char="•"/>
            </a:pPr>
            <a:r>
              <a:rPr lang="en-MY" dirty="0">
                <a:solidFill>
                  <a:schemeClr val="bg1"/>
                </a:solidFill>
              </a:rPr>
              <a:t>admin manage user transaction</a:t>
            </a:r>
          </a:p>
          <a:p>
            <a:pPr marL="742950" lvl="1" indent="-285750">
              <a:buFont typeface="Arial" panose="020B0604020202020204" pitchFamily="34" charset="0"/>
              <a:buChar char="•"/>
            </a:pPr>
            <a:r>
              <a:rPr lang="en-MY" dirty="0">
                <a:solidFill>
                  <a:schemeClr val="bg1"/>
                </a:solidFill>
              </a:rPr>
              <a:t>reporting</a:t>
            </a:r>
          </a:p>
          <a:p>
            <a:pPr lvl="1"/>
            <a:br>
              <a:rPr lang="en-MY" dirty="0">
                <a:solidFill>
                  <a:schemeClr val="bg1"/>
                </a:solidFill>
              </a:rPr>
            </a:br>
            <a:r>
              <a:rPr lang="en-MY" b="1" dirty="0">
                <a:solidFill>
                  <a:schemeClr val="bg1"/>
                </a:solidFill>
              </a:rPr>
              <a:t>What does it mean by consistent GUI?</a:t>
            </a:r>
            <a:endParaRPr lang="en-MY" dirty="0">
              <a:solidFill>
                <a:schemeClr val="bg1"/>
              </a:solidFill>
            </a:endParaRPr>
          </a:p>
          <a:p>
            <a:pPr lvl="1"/>
            <a:r>
              <a:rPr lang="en-MY" dirty="0">
                <a:solidFill>
                  <a:schemeClr val="bg1"/>
                </a:solidFill>
              </a:rPr>
              <a:t>You can refer to this link</a:t>
            </a:r>
          </a:p>
          <a:p>
            <a:pPr marL="742950" lvl="1" indent="-285750">
              <a:buFont typeface="Arial" panose="020B0604020202020204" pitchFamily="34" charset="0"/>
              <a:buChar char="•"/>
            </a:pPr>
            <a:r>
              <a:rPr lang="en-MY" dirty="0">
                <a:solidFill>
                  <a:schemeClr val="bg1"/>
                </a:solidFill>
                <a:hlinkClick r:id="rId4">
                  <a:extLst>
                    <a:ext uri="{A12FA001-AC4F-418D-AE19-62706E023703}">
                      <ahyp:hlinkClr xmlns:ahyp="http://schemas.microsoft.com/office/drawing/2018/hyperlinkcolor" val="tx"/>
                    </a:ext>
                  </a:extLst>
                </a:hlinkClick>
              </a:rPr>
              <a:t>https://www.interaction-design.org/literature/article/principle-of-consistency-and-standards-in-user-interface-design</a:t>
            </a:r>
            <a:endParaRPr lang="en-MY" dirty="0">
              <a:solidFill>
                <a:schemeClr val="bg1"/>
              </a:solidFill>
            </a:endParaRPr>
          </a:p>
          <a:p>
            <a:r>
              <a:rPr lang="en-US" dirty="0">
                <a:solidFill>
                  <a:schemeClr val="bg1"/>
                </a:solidFill>
              </a:rPr>
              <a:t> </a:t>
            </a:r>
          </a:p>
        </p:txBody>
      </p:sp>
      <p:sp>
        <p:nvSpPr>
          <p:cNvPr id="19" name="TextBox 18">
            <a:extLst>
              <a:ext uri="{FF2B5EF4-FFF2-40B4-BE49-F238E27FC236}">
                <a16:creationId xmlns:a16="http://schemas.microsoft.com/office/drawing/2014/main" id="{F5EA55A5-9FF5-0345-B5EC-37B5E90A90AA}"/>
              </a:ext>
            </a:extLst>
          </p:cNvPr>
          <p:cNvSpPr txBox="1"/>
          <p:nvPr/>
        </p:nvSpPr>
        <p:spPr>
          <a:xfrm>
            <a:off x="30480" y="2110860"/>
            <a:ext cx="2076531" cy="400110"/>
          </a:xfrm>
          <a:prstGeom prst="rect">
            <a:avLst/>
          </a:prstGeom>
          <a:noFill/>
        </p:spPr>
        <p:txBody>
          <a:bodyPr wrap="none" rtlCol="0">
            <a:spAutoFit/>
          </a:bodyPr>
          <a:lstStyle/>
          <a:p>
            <a:r>
              <a:rPr lang="en-US" sz="2000" b="1" dirty="0">
                <a:solidFill>
                  <a:schemeClr val="bg1"/>
                </a:solidFill>
              </a:rPr>
              <a:t>Mark Distribution</a:t>
            </a:r>
          </a:p>
        </p:txBody>
      </p:sp>
      <p:grpSp>
        <p:nvGrpSpPr>
          <p:cNvPr id="27" name="Group 26">
            <a:extLst>
              <a:ext uri="{FF2B5EF4-FFF2-40B4-BE49-F238E27FC236}">
                <a16:creationId xmlns:a16="http://schemas.microsoft.com/office/drawing/2014/main" id="{2B12D4E7-C1D6-F548-9F74-DC4E525E7F51}"/>
              </a:ext>
            </a:extLst>
          </p:cNvPr>
          <p:cNvGrpSpPr/>
          <p:nvPr/>
        </p:nvGrpSpPr>
        <p:grpSpPr>
          <a:xfrm>
            <a:off x="2290813" y="-20846"/>
            <a:ext cx="9901187" cy="2341199"/>
            <a:chOff x="2290813" y="-11918"/>
            <a:chExt cx="9901187" cy="2341199"/>
          </a:xfrm>
        </p:grpSpPr>
        <p:pic>
          <p:nvPicPr>
            <p:cNvPr id="28" name="Picture 27">
              <a:extLst>
                <a:ext uri="{FF2B5EF4-FFF2-40B4-BE49-F238E27FC236}">
                  <a16:creationId xmlns:a16="http://schemas.microsoft.com/office/drawing/2014/main" id="{7985F237-8E7C-5542-977D-595BE8FF3CC2}"/>
                </a:ext>
              </a:extLst>
            </p:cNvPr>
            <p:cNvPicPr>
              <a:picLocks noChangeAspect="1"/>
            </p:cNvPicPr>
            <p:nvPr/>
          </p:nvPicPr>
          <p:blipFill rotWithShape="1">
            <a:blip r:embed="rId5"/>
            <a:srcRect l="16075" t="-437" r="16160" b="-1875"/>
            <a:stretch/>
          </p:blipFill>
          <p:spPr>
            <a:xfrm>
              <a:off x="2290813" y="-11918"/>
              <a:ext cx="5880630" cy="2341199"/>
            </a:xfrm>
            <a:prstGeom prst="rect">
              <a:avLst/>
            </a:prstGeom>
          </p:spPr>
        </p:pic>
        <p:pic>
          <p:nvPicPr>
            <p:cNvPr id="29" name="Picture 28">
              <a:extLst>
                <a:ext uri="{FF2B5EF4-FFF2-40B4-BE49-F238E27FC236}">
                  <a16:creationId xmlns:a16="http://schemas.microsoft.com/office/drawing/2014/main" id="{88DB7FA5-E647-E34F-A22A-EF44C07D68A6}"/>
                </a:ext>
              </a:extLst>
            </p:cNvPr>
            <p:cNvPicPr>
              <a:picLocks noChangeAspect="1"/>
            </p:cNvPicPr>
            <p:nvPr/>
          </p:nvPicPr>
          <p:blipFill>
            <a:blip r:embed="rId6"/>
            <a:stretch>
              <a:fillRect/>
            </a:stretch>
          </p:blipFill>
          <p:spPr>
            <a:xfrm>
              <a:off x="7242048" y="0"/>
              <a:ext cx="4949952" cy="2277741"/>
            </a:xfrm>
            <a:prstGeom prst="rect">
              <a:avLst/>
            </a:prstGeom>
          </p:spPr>
        </p:pic>
      </p:grpSp>
      <p:sp>
        <p:nvSpPr>
          <p:cNvPr id="15" name="TextBox 14">
            <a:extLst>
              <a:ext uri="{FF2B5EF4-FFF2-40B4-BE49-F238E27FC236}">
                <a16:creationId xmlns:a16="http://schemas.microsoft.com/office/drawing/2014/main" id="{65AE2860-25B5-FE4B-AB9D-E511357C8E3E}"/>
              </a:ext>
            </a:extLst>
          </p:cNvPr>
          <p:cNvSpPr txBox="1"/>
          <p:nvPr/>
        </p:nvSpPr>
        <p:spPr>
          <a:xfrm>
            <a:off x="2315163" y="1386053"/>
            <a:ext cx="1426801" cy="830997"/>
          </a:xfrm>
          <a:prstGeom prst="rect">
            <a:avLst/>
          </a:prstGeom>
          <a:noFill/>
        </p:spPr>
        <p:txBody>
          <a:bodyPr wrap="none" rtlCol="0">
            <a:spAutoFit/>
          </a:bodyPr>
          <a:lstStyle/>
          <a:p>
            <a:r>
              <a:rPr lang="en-US" sz="2400" dirty="0">
                <a:solidFill>
                  <a:schemeClr val="bg1"/>
                </a:solidFill>
              </a:rPr>
              <a:t>Project  </a:t>
            </a:r>
          </a:p>
          <a:p>
            <a:r>
              <a:rPr lang="en-US" sz="2400" dirty="0">
                <a:solidFill>
                  <a:schemeClr val="bg1">
                    <a:lumMod val="85000"/>
                  </a:schemeClr>
                </a:solidFill>
              </a:rPr>
              <a:t>SECJ 3303</a:t>
            </a:r>
          </a:p>
        </p:txBody>
      </p:sp>
    </p:spTree>
    <p:extLst>
      <p:ext uri="{BB962C8B-B14F-4D97-AF65-F5344CB8AC3E}">
        <p14:creationId xmlns:p14="http://schemas.microsoft.com/office/powerpoint/2010/main" val="32139092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079783-15CB-CB4C-994C-824326D77F56}"/>
              </a:ext>
            </a:extLst>
          </p:cNvPr>
          <p:cNvPicPr>
            <a:picLocks noChangeAspect="1"/>
          </p:cNvPicPr>
          <p:nvPr/>
        </p:nvPicPr>
        <p:blipFill>
          <a:blip r:embed="rId2"/>
          <a:stretch>
            <a:fillRect/>
          </a:stretch>
        </p:blipFill>
        <p:spPr>
          <a:xfrm>
            <a:off x="2184935" y="13852"/>
            <a:ext cx="10007065" cy="6869918"/>
          </a:xfrm>
          <a:prstGeom prst="rect">
            <a:avLst/>
          </a:prstGeom>
        </p:spPr>
      </p:pic>
      <p:pic>
        <p:nvPicPr>
          <p:cNvPr id="7" name="Picture 6">
            <a:extLst>
              <a:ext uri="{FF2B5EF4-FFF2-40B4-BE49-F238E27FC236}">
                <a16:creationId xmlns:a16="http://schemas.microsoft.com/office/drawing/2014/main" id="{6D27A93F-5255-2148-9A47-B195E4BEC27B}"/>
              </a:ext>
            </a:extLst>
          </p:cNvPr>
          <p:cNvPicPr>
            <a:picLocks noChangeAspect="1"/>
          </p:cNvPicPr>
          <p:nvPr/>
        </p:nvPicPr>
        <p:blipFill>
          <a:blip r:embed="rId3"/>
          <a:stretch>
            <a:fillRect/>
          </a:stretch>
        </p:blipFill>
        <p:spPr>
          <a:xfrm>
            <a:off x="0" y="13852"/>
            <a:ext cx="2290813" cy="6869918"/>
          </a:xfrm>
          <a:prstGeom prst="rect">
            <a:avLst/>
          </a:prstGeom>
        </p:spPr>
      </p:pic>
      <p:sp>
        <p:nvSpPr>
          <p:cNvPr id="8" name="TextBox 7">
            <a:extLst>
              <a:ext uri="{FF2B5EF4-FFF2-40B4-BE49-F238E27FC236}">
                <a16:creationId xmlns:a16="http://schemas.microsoft.com/office/drawing/2014/main" id="{68031228-CA7D-2946-A591-6EDF20D233B4}"/>
              </a:ext>
            </a:extLst>
          </p:cNvPr>
          <p:cNvSpPr txBox="1"/>
          <p:nvPr/>
        </p:nvSpPr>
        <p:spPr>
          <a:xfrm>
            <a:off x="0" y="237424"/>
            <a:ext cx="1403526" cy="400110"/>
          </a:xfrm>
          <a:prstGeom prst="rect">
            <a:avLst/>
          </a:prstGeom>
          <a:noFill/>
        </p:spPr>
        <p:txBody>
          <a:bodyPr wrap="none" rtlCol="0">
            <a:spAutoFit/>
          </a:bodyPr>
          <a:lstStyle/>
          <a:p>
            <a:r>
              <a:rPr lang="en-US" sz="2000" b="1" dirty="0">
                <a:solidFill>
                  <a:schemeClr val="bg1"/>
                </a:solidFill>
              </a:rPr>
              <a:t>Description</a:t>
            </a:r>
          </a:p>
        </p:txBody>
      </p:sp>
      <p:sp>
        <p:nvSpPr>
          <p:cNvPr id="9" name="TextBox 8">
            <a:extLst>
              <a:ext uri="{FF2B5EF4-FFF2-40B4-BE49-F238E27FC236}">
                <a16:creationId xmlns:a16="http://schemas.microsoft.com/office/drawing/2014/main" id="{0DEA3FC0-41C6-3442-AA79-21EC026A8922}"/>
              </a:ext>
            </a:extLst>
          </p:cNvPr>
          <p:cNvSpPr txBox="1"/>
          <p:nvPr/>
        </p:nvSpPr>
        <p:spPr>
          <a:xfrm>
            <a:off x="0" y="746093"/>
            <a:ext cx="1342355" cy="400110"/>
          </a:xfrm>
          <a:prstGeom prst="rect">
            <a:avLst/>
          </a:prstGeom>
          <a:noFill/>
        </p:spPr>
        <p:txBody>
          <a:bodyPr wrap="none" rtlCol="0">
            <a:spAutoFit/>
          </a:bodyPr>
          <a:lstStyle/>
          <a:p>
            <a:r>
              <a:rPr lang="en-US" sz="2000" b="1" dirty="0">
                <a:solidFill>
                  <a:schemeClr val="bg1"/>
                </a:solidFill>
              </a:rPr>
              <a:t>Instruction</a:t>
            </a:r>
          </a:p>
        </p:txBody>
      </p:sp>
      <p:sp>
        <p:nvSpPr>
          <p:cNvPr id="10" name="TextBox 9">
            <a:extLst>
              <a:ext uri="{FF2B5EF4-FFF2-40B4-BE49-F238E27FC236}">
                <a16:creationId xmlns:a16="http://schemas.microsoft.com/office/drawing/2014/main" id="{F5EA55A5-9FF5-0345-B5EC-37B5E90A90AA}"/>
              </a:ext>
            </a:extLst>
          </p:cNvPr>
          <p:cNvSpPr txBox="1"/>
          <p:nvPr/>
        </p:nvSpPr>
        <p:spPr>
          <a:xfrm>
            <a:off x="0" y="1676852"/>
            <a:ext cx="1926361" cy="400110"/>
          </a:xfrm>
          <a:prstGeom prst="rect">
            <a:avLst/>
          </a:prstGeom>
          <a:noFill/>
        </p:spPr>
        <p:txBody>
          <a:bodyPr wrap="none" rtlCol="0">
            <a:spAutoFit/>
          </a:bodyPr>
          <a:lstStyle/>
          <a:p>
            <a:r>
              <a:rPr lang="en-US" sz="2000" b="1" dirty="0">
                <a:solidFill>
                  <a:srgbClr val="FF0000"/>
                </a:solidFill>
              </a:rPr>
              <a:t>Important Dates</a:t>
            </a:r>
          </a:p>
        </p:txBody>
      </p:sp>
      <p:sp>
        <p:nvSpPr>
          <p:cNvPr id="11" name="TextBox 10">
            <a:extLst>
              <a:ext uri="{FF2B5EF4-FFF2-40B4-BE49-F238E27FC236}">
                <a16:creationId xmlns:a16="http://schemas.microsoft.com/office/drawing/2014/main" id="{875BB039-2DA4-B64E-BF6B-2F50D2E2D34F}"/>
              </a:ext>
            </a:extLst>
          </p:cNvPr>
          <p:cNvSpPr txBox="1"/>
          <p:nvPr/>
        </p:nvSpPr>
        <p:spPr>
          <a:xfrm>
            <a:off x="0" y="1254762"/>
            <a:ext cx="1495922" cy="400110"/>
          </a:xfrm>
          <a:prstGeom prst="rect">
            <a:avLst/>
          </a:prstGeom>
          <a:noFill/>
        </p:spPr>
        <p:txBody>
          <a:bodyPr wrap="none" rtlCol="0">
            <a:spAutoFit/>
          </a:bodyPr>
          <a:lstStyle/>
          <a:p>
            <a:r>
              <a:rPr lang="en-US" sz="2000" b="1" dirty="0">
                <a:solidFill>
                  <a:schemeClr val="bg1"/>
                </a:solidFill>
              </a:rPr>
              <a:t>Deliverables</a:t>
            </a:r>
          </a:p>
        </p:txBody>
      </p:sp>
      <p:sp>
        <p:nvSpPr>
          <p:cNvPr id="12" name="Rectangle 11">
            <a:extLst>
              <a:ext uri="{FF2B5EF4-FFF2-40B4-BE49-F238E27FC236}">
                <a16:creationId xmlns:a16="http://schemas.microsoft.com/office/drawing/2014/main" id="{A05AB640-4FB1-FC46-8695-5669525CE913}"/>
              </a:ext>
            </a:extLst>
          </p:cNvPr>
          <p:cNvSpPr/>
          <p:nvPr/>
        </p:nvSpPr>
        <p:spPr>
          <a:xfrm>
            <a:off x="0" y="1652961"/>
            <a:ext cx="60960" cy="36933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C790AAC9-14E6-0B45-A296-4FEB50860A32}"/>
              </a:ext>
            </a:extLst>
          </p:cNvPr>
          <p:cNvSpPr txBox="1"/>
          <p:nvPr/>
        </p:nvSpPr>
        <p:spPr>
          <a:xfrm>
            <a:off x="2417599" y="2643978"/>
            <a:ext cx="9648898" cy="369332"/>
          </a:xfrm>
          <a:prstGeom prst="rect">
            <a:avLst/>
          </a:prstGeom>
          <a:noFill/>
        </p:spPr>
        <p:txBody>
          <a:bodyPr wrap="square" rtlCol="0">
            <a:spAutoFit/>
          </a:bodyPr>
          <a:lstStyle/>
          <a:p>
            <a:r>
              <a:rPr lang="en-US" dirty="0">
                <a:solidFill>
                  <a:schemeClr val="bg1"/>
                </a:solidFill>
              </a:rPr>
              <a:t> </a:t>
            </a:r>
          </a:p>
        </p:txBody>
      </p:sp>
      <p:sp>
        <p:nvSpPr>
          <p:cNvPr id="19" name="TextBox 18">
            <a:extLst>
              <a:ext uri="{FF2B5EF4-FFF2-40B4-BE49-F238E27FC236}">
                <a16:creationId xmlns:a16="http://schemas.microsoft.com/office/drawing/2014/main" id="{F5EA55A5-9FF5-0345-B5EC-37B5E90A90AA}"/>
              </a:ext>
            </a:extLst>
          </p:cNvPr>
          <p:cNvSpPr txBox="1"/>
          <p:nvPr/>
        </p:nvSpPr>
        <p:spPr>
          <a:xfrm>
            <a:off x="30480" y="2110860"/>
            <a:ext cx="2076531" cy="400110"/>
          </a:xfrm>
          <a:prstGeom prst="rect">
            <a:avLst/>
          </a:prstGeom>
          <a:noFill/>
        </p:spPr>
        <p:txBody>
          <a:bodyPr wrap="none" rtlCol="0">
            <a:spAutoFit/>
          </a:bodyPr>
          <a:lstStyle/>
          <a:p>
            <a:r>
              <a:rPr lang="en-US" sz="2000" b="1" dirty="0">
                <a:solidFill>
                  <a:schemeClr val="bg1"/>
                </a:solidFill>
              </a:rPr>
              <a:t>Mark Distribution</a:t>
            </a:r>
          </a:p>
        </p:txBody>
      </p:sp>
      <p:grpSp>
        <p:nvGrpSpPr>
          <p:cNvPr id="27" name="Group 26">
            <a:extLst>
              <a:ext uri="{FF2B5EF4-FFF2-40B4-BE49-F238E27FC236}">
                <a16:creationId xmlns:a16="http://schemas.microsoft.com/office/drawing/2014/main" id="{2B12D4E7-C1D6-F548-9F74-DC4E525E7F51}"/>
              </a:ext>
            </a:extLst>
          </p:cNvPr>
          <p:cNvGrpSpPr/>
          <p:nvPr/>
        </p:nvGrpSpPr>
        <p:grpSpPr>
          <a:xfrm>
            <a:off x="2290813" y="-20846"/>
            <a:ext cx="9901187" cy="2341199"/>
            <a:chOff x="2290813" y="-11918"/>
            <a:chExt cx="9901187" cy="2341199"/>
          </a:xfrm>
        </p:grpSpPr>
        <p:pic>
          <p:nvPicPr>
            <p:cNvPr id="28" name="Picture 27">
              <a:extLst>
                <a:ext uri="{FF2B5EF4-FFF2-40B4-BE49-F238E27FC236}">
                  <a16:creationId xmlns:a16="http://schemas.microsoft.com/office/drawing/2014/main" id="{7985F237-8E7C-5542-977D-595BE8FF3CC2}"/>
                </a:ext>
              </a:extLst>
            </p:cNvPr>
            <p:cNvPicPr>
              <a:picLocks noChangeAspect="1"/>
            </p:cNvPicPr>
            <p:nvPr/>
          </p:nvPicPr>
          <p:blipFill rotWithShape="1">
            <a:blip r:embed="rId4"/>
            <a:srcRect l="16075" t="-437" r="16160" b="-1875"/>
            <a:stretch/>
          </p:blipFill>
          <p:spPr>
            <a:xfrm>
              <a:off x="2290813" y="-11918"/>
              <a:ext cx="5880630" cy="2341199"/>
            </a:xfrm>
            <a:prstGeom prst="rect">
              <a:avLst/>
            </a:prstGeom>
          </p:spPr>
        </p:pic>
        <p:pic>
          <p:nvPicPr>
            <p:cNvPr id="29" name="Picture 28">
              <a:extLst>
                <a:ext uri="{FF2B5EF4-FFF2-40B4-BE49-F238E27FC236}">
                  <a16:creationId xmlns:a16="http://schemas.microsoft.com/office/drawing/2014/main" id="{88DB7FA5-E647-E34F-A22A-EF44C07D68A6}"/>
                </a:ext>
              </a:extLst>
            </p:cNvPr>
            <p:cNvPicPr>
              <a:picLocks noChangeAspect="1"/>
            </p:cNvPicPr>
            <p:nvPr/>
          </p:nvPicPr>
          <p:blipFill>
            <a:blip r:embed="rId5"/>
            <a:stretch>
              <a:fillRect/>
            </a:stretch>
          </p:blipFill>
          <p:spPr>
            <a:xfrm>
              <a:off x="7242048" y="0"/>
              <a:ext cx="4949952" cy="2277741"/>
            </a:xfrm>
            <a:prstGeom prst="rect">
              <a:avLst/>
            </a:prstGeom>
          </p:spPr>
        </p:pic>
      </p:grpSp>
      <p:sp>
        <p:nvSpPr>
          <p:cNvPr id="15" name="TextBox 14">
            <a:extLst>
              <a:ext uri="{FF2B5EF4-FFF2-40B4-BE49-F238E27FC236}">
                <a16:creationId xmlns:a16="http://schemas.microsoft.com/office/drawing/2014/main" id="{65AE2860-25B5-FE4B-AB9D-E511357C8E3E}"/>
              </a:ext>
            </a:extLst>
          </p:cNvPr>
          <p:cNvSpPr txBox="1"/>
          <p:nvPr/>
        </p:nvSpPr>
        <p:spPr>
          <a:xfrm>
            <a:off x="2315163" y="1386053"/>
            <a:ext cx="1417632" cy="830997"/>
          </a:xfrm>
          <a:prstGeom prst="rect">
            <a:avLst/>
          </a:prstGeom>
          <a:noFill/>
        </p:spPr>
        <p:txBody>
          <a:bodyPr wrap="none" rtlCol="0">
            <a:spAutoFit/>
          </a:bodyPr>
          <a:lstStyle/>
          <a:p>
            <a:r>
              <a:rPr lang="en-US" sz="2400" dirty="0">
                <a:solidFill>
                  <a:schemeClr val="bg1"/>
                </a:solidFill>
              </a:rPr>
              <a:t>Project </a:t>
            </a:r>
          </a:p>
          <a:p>
            <a:r>
              <a:rPr lang="en-US" sz="2400" dirty="0">
                <a:solidFill>
                  <a:schemeClr val="bg1">
                    <a:lumMod val="85000"/>
                  </a:schemeClr>
                </a:solidFill>
              </a:rPr>
              <a:t>SCSJ 3303</a:t>
            </a:r>
          </a:p>
        </p:txBody>
      </p:sp>
      <p:sp>
        <p:nvSpPr>
          <p:cNvPr id="17" name="TextBox 16">
            <a:extLst>
              <a:ext uri="{FF2B5EF4-FFF2-40B4-BE49-F238E27FC236}">
                <a16:creationId xmlns:a16="http://schemas.microsoft.com/office/drawing/2014/main" id="{DCC5B934-5771-174C-A6CF-CD93EC08EA86}"/>
              </a:ext>
            </a:extLst>
          </p:cNvPr>
          <p:cNvSpPr txBox="1"/>
          <p:nvPr/>
        </p:nvSpPr>
        <p:spPr>
          <a:xfrm>
            <a:off x="2549387" y="2375689"/>
            <a:ext cx="8869887" cy="2677656"/>
          </a:xfrm>
          <a:prstGeom prst="rect">
            <a:avLst/>
          </a:prstGeom>
          <a:noFill/>
        </p:spPr>
        <p:txBody>
          <a:bodyPr wrap="square" rtlCol="0">
            <a:spAutoFit/>
          </a:bodyPr>
          <a:lstStyle/>
          <a:p>
            <a:r>
              <a:rPr lang="en-US" sz="2400" b="1" dirty="0">
                <a:solidFill>
                  <a:schemeClr val="bg1"/>
                </a:solidFill>
              </a:rPr>
              <a:t>Week 4 (13 Nov 2021) – </a:t>
            </a:r>
            <a:r>
              <a:rPr lang="en-US" sz="2400" dirty="0">
                <a:solidFill>
                  <a:srgbClr val="FFFF00"/>
                </a:solidFill>
              </a:rPr>
              <a:t>Project Proposal (Phase 1 Deliverable)</a:t>
            </a:r>
          </a:p>
          <a:p>
            <a:r>
              <a:rPr lang="en-US" sz="2400" b="1" dirty="0">
                <a:solidFill>
                  <a:schemeClr val="bg1"/>
                </a:solidFill>
              </a:rPr>
              <a:t>Week 11 (26 Dec 2021 – 1 Jan 2022) - </a:t>
            </a:r>
            <a:r>
              <a:rPr lang="en-US" sz="2400" dirty="0">
                <a:solidFill>
                  <a:schemeClr val="bg1"/>
                </a:solidFill>
              </a:rPr>
              <a:t> </a:t>
            </a:r>
            <a:r>
              <a:rPr lang="en-US" sz="2400" dirty="0">
                <a:solidFill>
                  <a:srgbClr val="FFFF00"/>
                </a:solidFill>
              </a:rPr>
              <a:t>Project Progress (Phase 2 Deliverable)</a:t>
            </a:r>
          </a:p>
          <a:p>
            <a:r>
              <a:rPr lang="en-US" sz="2400" b="1" dirty="0">
                <a:solidFill>
                  <a:schemeClr val="bg1"/>
                </a:solidFill>
              </a:rPr>
              <a:t>Week 15 (23 – 29 Jan 2022) - </a:t>
            </a:r>
            <a:r>
              <a:rPr lang="en-US" sz="2400" dirty="0">
                <a:solidFill>
                  <a:srgbClr val="FFFF00"/>
                </a:solidFill>
              </a:rPr>
              <a:t>Submission Project Report &amp; Project Demo (Phase 3 Deliverable)</a:t>
            </a:r>
          </a:p>
          <a:p>
            <a:endParaRPr lang="en-US" sz="2400" dirty="0">
              <a:solidFill>
                <a:schemeClr val="bg1">
                  <a:lumMod val="85000"/>
                </a:schemeClr>
              </a:solidFill>
            </a:endParaRPr>
          </a:p>
          <a:p>
            <a:r>
              <a:rPr lang="en-US" sz="2400" dirty="0">
                <a:solidFill>
                  <a:schemeClr val="bg1">
                    <a:lumMod val="85000"/>
                  </a:schemeClr>
                </a:solidFill>
              </a:rPr>
              <a:t>All the submissions are through e-learning portal</a:t>
            </a:r>
          </a:p>
        </p:txBody>
      </p:sp>
    </p:spTree>
    <p:extLst>
      <p:ext uri="{BB962C8B-B14F-4D97-AF65-F5344CB8AC3E}">
        <p14:creationId xmlns:p14="http://schemas.microsoft.com/office/powerpoint/2010/main" val="133344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079783-15CB-CB4C-994C-824326D77F56}"/>
              </a:ext>
            </a:extLst>
          </p:cNvPr>
          <p:cNvPicPr>
            <a:picLocks noChangeAspect="1"/>
          </p:cNvPicPr>
          <p:nvPr/>
        </p:nvPicPr>
        <p:blipFill>
          <a:blip r:embed="rId2"/>
          <a:stretch>
            <a:fillRect/>
          </a:stretch>
        </p:blipFill>
        <p:spPr>
          <a:xfrm>
            <a:off x="2184935" y="13852"/>
            <a:ext cx="10007065" cy="6869918"/>
          </a:xfrm>
          <a:prstGeom prst="rect">
            <a:avLst/>
          </a:prstGeom>
        </p:spPr>
      </p:pic>
      <p:pic>
        <p:nvPicPr>
          <p:cNvPr id="7" name="Picture 6">
            <a:extLst>
              <a:ext uri="{FF2B5EF4-FFF2-40B4-BE49-F238E27FC236}">
                <a16:creationId xmlns:a16="http://schemas.microsoft.com/office/drawing/2014/main" id="{6D27A93F-5255-2148-9A47-B195E4BEC27B}"/>
              </a:ext>
            </a:extLst>
          </p:cNvPr>
          <p:cNvPicPr>
            <a:picLocks noChangeAspect="1"/>
          </p:cNvPicPr>
          <p:nvPr/>
        </p:nvPicPr>
        <p:blipFill>
          <a:blip r:embed="rId3"/>
          <a:stretch>
            <a:fillRect/>
          </a:stretch>
        </p:blipFill>
        <p:spPr>
          <a:xfrm>
            <a:off x="-2501" y="0"/>
            <a:ext cx="2290813" cy="6869918"/>
          </a:xfrm>
          <a:prstGeom prst="rect">
            <a:avLst/>
          </a:prstGeom>
        </p:spPr>
      </p:pic>
      <p:sp>
        <p:nvSpPr>
          <p:cNvPr id="8" name="TextBox 7">
            <a:extLst>
              <a:ext uri="{FF2B5EF4-FFF2-40B4-BE49-F238E27FC236}">
                <a16:creationId xmlns:a16="http://schemas.microsoft.com/office/drawing/2014/main" id="{68031228-CA7D-2946-A591-6EDF20D233B4}"/>
              </a:ext>
            </a:extLst>
          </p:cNvPr>
          <p:cNvSpPr txBox="1"/>
          <p:nvPr/>
        </p:nvSpPr>
        <p:spPr>
          <a:xfrm>
            <a:off x="0" y="237424"/>
            <a:ext cx="1403526" cy="400110"/>
          </a:xfrm>
          <a:prstGeom prst="rect">
            <a:avLst/>
          </a:prstGeom>
          <a:noFill/>
        </p:spPr>
        <p:txBody>
          <a:bodyPr wrap="none" rtlCol="0">
            <a:spAutoFit/>
          </a:bodyPr>
          <a:lstStyle/>
          <a:p>
            <a:r>
              <a:rPr lang="en-US" sz="2000" b="1" dirty="0">
                <a:solidFill>
                  <a:schemeClr val="bg1"/>
                </a:solidFill>
              </a:rPr>
              <a:t>Description</a:t>
            </a:r>
          </a:p>
        </p:txBody>
      </p:sp>
      <p:sp>
        <p:nvSpPr>
          <p:cNvPr id="9" name="TextBox 8">
            <a:extLst>
              <a:ext uri="{FF2B5EF4-FFF2-40B4-BE49-F238E27FC236}">
                <a16:creationId xmlns:a16="http://schemas.microsoft.com/office/drawing/2014/main" id="{0DEA3FC0-41C6-3442-AA79-21EC026A8922}"/>
              </a:ext>
            </a:extLst>
          </p:cNvPr>
          <p:cNvSpPr txBox="1"/>
          <p:nvPr/>
        </p:nvSpPr>
        <p:spPr>
          <a:xfrm>
            <a:off x="0" y="746093"/>
            <a:ext cx="1342355" cy="400110"/>
          </a:xfrm>
          <a:prstGeom prst="rect">
            <a:avLst/>
          </a:prstGeom>
          <a:noFill/>
        </p:spPr>
        <p:txBody>
          <a:bodyPr wrap="none" rtlCol="0">
            <a:spAutoFit/>
          </a:bodyPr>
          <a:lstStyle/>
          <a:p>
            <a:r>
              <a:rPr lang="en-US" sz="2000" b="1" dirty="0">
                <a:solidFill>
                  <a:schemeClr val="bg1"/>
                </a:solidFill>
              </a:rPr>
              <a:t>Instruction</a:t>
            </a:r>
          </a:p>
        </p:txBody>
      </p:sp>
      <p:sp>
        <p:nvSpPr>
          <p:cNvPr id="10" name="TextBox 9">
            <a:extLst>
              <a:ext uri="{FF2B5EF4-FFF2-40B4-BE49-F238E27FC236}">
                <a16:creationId xmlns:a16="http://schemas.microsoft.com/office/drawing/2014/main" id="{F5EA55A5-9FF5-0345-B5EC-37B5E90A90AA}"/>
              </a:ext>
            </a:extLst>
          </p:cNvPr>
          <p:cNvSpPr txBox="1"/>
          <p:nvPr/>
        </p:nvSpPr>
        <p:spPr>
          <a:xfrm>
            <a:off x="0" y="1676852"/>
            <a:ext cx="1926361" cy="400110"/>
          </a:xfrm>
          <a:prstGeom prst="rect">
            <a:avLst/>
          </a:prstGeom>
          <a:noFill/>
        </p:spPr>
        <p:txBody>
          <a:bodyPr wrap="none" rtlCol="0">
            <a:spAutoFit/>
          </a:bodyPr>
          <a:lstStyle/>
          <a:p>
            <a:r>
              <a:rPr lang="en-US" sz="2000" b="1" dirty="0">
                <a:solidFill>
                  <a:schemeClr val="bg1"/>
                </a:solidFill>
              </a:rPr>
              <a:t>Important Dates</a:t>
            </a:r>
          </a:p>
        </p:txBody>
      </p:sp>
      <p:sp>
        <p:nvSpPr>
          <p:cNvPr id="11" name="TextBox 10">
            <a:extLst>
              <a:ext uri="{FF2B5EF4-FFF2-40B4-BE49-F238E27FC236}">
                <a16:creationId xmlns:a16="http://schemas.microsoft.com/office/drawing/2014/main" id="{875BB039-2DA4-B64E-BF6B-2F50D2E2D34F}"/>
              </a:ext>
            </a:extLst>
          </p:cNvPr>
          <p:cNvSpPr txBox="1"/>
          <p:nvPr/>
        </p:nvSpPr>
        <p:spPr>
          <a:xfrm>
            <a:off x="0" y="1254762"/>
            <a:ext cx="1495922" cy="400110"/>
          </a:xfrm>
          <a:prstGeom prst="rect">
            <a:avLst/>
          </a:prstGeom>
          <a:noFill/>
        </p:spPr>
        <p:txBody>
          <a:bodyPr wrap="none" rtlCol="0">
            <a:spAutoFit/>
          </a:bodyPr>
          <a:lstStyle/>
          <a:p>
            <a:r>
              <a:rPr lang="en-US" sz="2000" b="1" dirty="0">
                <a:solidFill>
                  <a:schemeClr val="bg1"/>
                </a:solidFill>
              </a:rPr>
              <a:t>Deliverables</a:t>
            </a:r>
          </a:p>
        </p:txBody>
      </p:sp>
      <p:sp>
        <p:nvSpPr>
          <p:cNvPr id="12" name="Rectangle 11">
            <a:extLst>
              <a:ext uri="{FF2B5EF4-FFF2-40B4-BE49-F238E27FC236}">
                <a16:creationId xmlns:a16="http://schemas.microsoft.com/office/drawing/2014/main" id="{A05AB640-4FB1-FC46-8695-5669525CE913}"/>
              </a:ext>
            </a:extLst>
          </p:cNvPr>
          <p:cNvSpPr/>
          <p:nvPr/>
        </p:nvSpPr>
        <p:spPr>
          <a:xfrm>
            <a:off x="13200" y="2216299"/>
            <a:ext cx="60960" cy="36933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C790AAC9-14E6-0B45-A296-4FEB50860A32}"/>
              </a:ext>
            </a:extLst>
          </p:cNvPr>
          <p:cNvSpPr txBox="1"/>
          <p:nvPr/>
        </p:nvSpPr>
        <p:spPr>
          <a:xfrm>
            <a:off x="2417599" y="2643978"/>
            <a:ext cx="9648898" cy="369332"/>
          </a:xfrm>
          <a:prstGeom prst="rect">
            <a:avLst/>
          </a:prstGeom>
          <a:noFill/>
        </p:spPr>
        <p:txBody>
          <a:bodyPr wrap="square" rtlCol="0">
            <a:spAutoFit/>
          </a:bodyPr>
          <a:lstStyle/>
          <a:p>
            <a:r>
              <a:rPr lang="en-US" dirty="0">
                <a:solidFill>
                  <a:schemeClr val="bg1"/>
                </a:solidFill>
              </a:rPr>
              <a:t> </a:t>
            </a:r>
          </a:p>
        </p:txBody>
      </p:sp>
      <p:sp>
        <p:nvSpPr>
          <p:cNvPr id="19" name="TextBox 18">
            <a:extLst>
              <a:ext uri="{FF2B5EF4-FFF2-40B4-BE49-F238E27FC236}">
                <a16:creationId xmlns:a16="http://schemas.microsoft.com/office/drawing/2014/main" id="{F5EA55A5-9FF5-0345-B5EC-37B5E90A90AA}"/>
              </a:ext>
            </a:extLst>
          </p:cNvPr>
          <p:cNvSpPr txBox="1"/>
          <p:nvPr/>
        </p:nvSpPr>
        <p:spPr>
          <a:xfrm>
            <a:off x="69064" y="2182129"/>
            <a:ext cx="2076531" cy="400110"/>
          </a:xfrm>
          <a:prstGeom prst="rect">
            <a:avLst/>
          </a:prstGeom>
          <a:noFill/>
        </p:spPr>
        <p:txBody>
          <a:bodyPr wrap="none" rtlCol="0">
            <a:spAutoFit/>
          </a:bodyPr>
          <a:lstStyle/>
          <a:p>
            <a:r>
              <a:rPr lang="en-US" sz="2000" b="1" dirty="0">
                <a:solidFill>
                  <a:srgbClr val="FF0000"/>
                </a:solidFill>
              </a:rPr>
              <a:t>Mark Distribution</a:t>
            </a:r>
          </a:p>
        </p:txBody>
      </p:sp>
      <p:grpSp>
        <p:nvGrpSpPr>
          <p:cNvPr id="27" name="Group 26">
            <a:extLst>
              <a:ext uri="{FF2B5EF4-FFF2-40B4-BE49-F238E27FC236}">
                <a16:creationId xmlns:a16="http://schemas.microsoft.com/office/drawing/2014/main" id="{2B12D4E7-C1D6-F548-9F74-DC4E525E7F51}"/>
              </a:ext>
            </a:extLst>
          </p:cNvPr>
          <p:cNvGrpSpPr/>
          <p:nvPr/>
        </p:nvGrpSpPr>
        <p:grpSpPr>
          <a:xfrm>
            <a:off x="2290813" y="-20846"/>
            <a:ext cx="9901187" cy="2341199"/>
            <a:chOff x="2290813" y="-11918"/>
            <a:chExt cx="9901187" cy="2341199"/>
          </a:xfrm>
        </p:grpSpPr>
        <p:pic>
          <p:nvPicPr>
            <p:cNvPr id="28" name="Picture 27">
              <a:extLst>
                <a:ext uri="{FF2B5EF4-FFF2-40B4-BE49-F238E27FC236}">
                  <a16:creationId xmlns:a16="http://schemas.microsoft.com/office/drawing/2014/main" id="{7985F237-8E7C-5542-977D-595BE8FF3CC2}"/>
                </a:ext>
              </a:extLst>
            </p:cNvPr>
            <p:cNvPicPr>
              <a:picLocks noChangeAspect="1"/>
            </p:cNvPicPr>
            <p:nvPr/>
          </p:nvPicPr>
          <p:blipFill rotWithShape="1">
            <a:blip r:embed="rId4"/>
            <a:srcRect l="16075" t="-437" r="16160" b="-1875"/>
            <a:stretch/>
          </p:blipFill>
          <p:spPr>
            <a:xfrm>
              <a:off x="2290813" y="-11918"/>
              <a:ext cx="5880630" cy="2341199"/>
            </a:xfrm>
            <a:prstGeom prst="rect">
              <a:avLst/>
            </a:prstGeom>
          </p:spPr>
        </p:pic>
        <p:pic>
          <p:nvPicPr>
            <p:cNvPr id="29" name="Picture 28">
              <a:extLst>
                <a:ext uri="{FF2B5EF4-FFF2-40B4-BE49-F238E27FC236}">
                  <a16:creationId xmlns:a16="http://schemas.microsoft.com/office/drawing/2014/main" id="{88DB7FA5-E647-E34F-A22A-EF44C07D68A6}"/>
                </a:ext>
              </a:extLst>
            </p:cNvPr>
            <p:cNvPicPr>
              <a:picLocks noChangeAspect="1"/>
            </p:cNvPicPr>
            <p:nvPr/>
          </p:nvPicPr>
          <p:blipFill>
            <a:blip r:embed="rId5"/>
            <a:stretch>
              <a:fillRect/>
            </a:stretch>
          </p:blipFill>
          <p:spPr>
            <a:xfrm>
              <a:off x="7242048" y="0"/>
              <a:ext cx="4949952" cy="2277741"/>
            </a:xfrm>
            <a:prstGeom prst="rect">
              <a:avLst/>
            </a:prstGeom>
          </p:spPr>
        </p:pic>
      </p:grpSp>
      <p:sp>
        <p:nvSpPr>
          <p:cNvPr id="15" name="TextBox 14">
            <a:extLst>
              <a:ext uri="{FF2B5EF4-FFF2-40B4-BE49-F238E27FC236}">
                <a16:creationId xmlns:a16="http://schemas.microsoft.com/office/drawing/2014/main" id="{65AE2860-25B5-FE4B-AB9D-E511357C8E3E}"/>
              </a:ext>
            </a:extLst>
          </p:cNvPr>
          <p:cNvSpPr txBox="1"/>
          <p:nvPr/>
        </p:nvSpPr>
        <p:spPr>
          <a:xfrm>
            <a:off x="2315163" y="1386053"/>
            <a:ext cx="1417632" cy="830997"/>
          </a:xfrm>
          <a:prstGeom prst="rect">
            <a:avLst/>
          </a:prstGeom>
          <a:noFill/>
        </p:spPr>
        <p:txBody>
          <a:bodyPr wrap="none" rtlCol="0">
            <a:spAutoFit/>
          </a:bodyPr>
          <a:lstStyle/>
          <a:p>
            <a:r>
              <a:rPr lang="en-US" sz="2400" dirty="0">
                <a:solidFill>
                  <a:schemeClr val="bg1"/>
                </a:solidFill>
              </a:rPr>
              <a:t>Project </a:t>
            </a:r>
          </a:p>
          <a:p>
            <a:r>
              <a:rPr lang="en-US" sz="2400" dirty="0">
                <a:solidFill>
                  <a:schemeClr val="bg1">
                    <a:lumMod val="85000"/>
                  </a:schemeClr>
                </a:solidFill>
              </a:rPr>
              <a:t>SCSJ 3303</a:t>
            </a:r>
          </a:p>
        </p:txBody>
      </p:sp>
      <p:sp>
        <p:nvSpPr>
          <p:cNvPr id="17" name="TextBox 16">
            <a:extLst>
              <a:ext uri="{FF2B5EF4-FFF2-40B4-BE49-F238E27FC236}">
                <a16:creationId xmlns:a16="http://schemas.microsoft.com/office/drawing/2014/main" id="{DCC5B934-5771-174C-A6CF-CD93EC08EA86}"/>
              </a:ext>
            </a:extLst>
          </p:cNvPr>
          <p:cNvSpPr txBox="1"/>
          <p:nvPr/>
        </p:nvSpPr>
        <p:spPr>
          <a:xfrm>
            <a:off x="2608216" y="2523370"/>
            <a:ext cx="8093121" cy="3046988"/>
          </a:xfrm>
          <a:prstGeom prst="rect">
            <a:avLst/>
          </a:prstGeom>
          <a:noFill/>
        </p:spPr>
        <p:txBody>
          <a:bodyPr wrap="square" rtlCol="0">
            <a:spAutoFit/>
          </a:bodyPr>
          <a:lstStyle/>
          <a:p>
            <a:r>
              <a:rPr lang="en-US" sz="2400" b="1" dirty="0">
                <a:solidFill>
                  <a:schemeClr val="bg1"/>
                </a:solidFill>
              </a:rPr>
              <a:t> CRITERIA			             MARKS</a:t>
            </a:r>
          </a:p>
          <a:p>
            <a:pPr marL="342900" indent="-342900">
              <a:buFont typeface="+mj-lt"/>
              <a:buAutoNum type="arabicPeriod"/>
            </a:pPr>
            <a:r>
              <a:rPr lang="en-US" sz="2400" b="1" dirty="0">
                <a:solidFill>
                  <a:schemeClr val="bg1"/>
                </a:solidFill>
              </a:rPr>
              <a:t>Proposal				3%  (CLO4) </a:t>
            </a:r>
          </a:p>
          <a:p>
            <a:pPr marL="342900" indent="-342900">
              <a:buFont typeface="+mj-lt"/>
              <a:buAutoNum type="arabicPeriod"/>
            </a:pPr>
            <a:r>
              <a:rPr lang="en-US" sz="2400" b="1" dirty="0">
                <a:solidFill>
                  <a:schemeClr val="bg1"/>
                </a:solidFill>
              </a:rPr>
              <a:t>Project Progress (Demo)         	4%  (CLO4)</a:t>
            </a:r>
          </a:p>
          <a:p>
            <a:pPr marL="342900" indent="-342900">
              <a:buFont typeface="+mj-lt"/>
              <a:buAutoNum type="arabicPeriod"/>
            </a:pPr>
            <a:r>
              <a:rPr lang="en-US" sz="2400" b="1" dirty="0">
                <a:solidFill>
                  <a:schemeClr val="bg1"/>
                </a:solidFill>
              </a:rPr>
              <a:t>Project Report			5%  (CLO4)</a:t>
            </a:r>
          </a:p>
          <a:p>
            <a:pPr marL="342900" indent="-342900">
              <a:buFont typeface="+mj-lt"/>
              <a:buAutoNum type="arabicPeriod"/>
            </a:pPr>
            <a:r>
              <a:rPr lang="en-US" sz="2400" b="1" dirty="0">
                <a:solidFill>
                  <a:schemeClr val="bg1"/>
                </a:solidFill>
              </a:rPr>
              <a:t>Project Demo			8%  (CLO4)</a:t>
            </a:r>
          </a:p>
          <a:p>
            <a:pPr marL="342900" indent="-342900">
              <a:buFont typeface="+mj-lt"/>
              <a:buAutoNum type="arabicPeriod"/>
            </a:pPr>
            <a:endParaRPr lang="en-US" sz="2400" b="1" dirty="0">
              <a:solidFill>
                <a:schemeClr val="bg1"/>
              </a:solidFill>
            </a:endParaRPr>
          </a:p>
          <a:p>
            <a:endParaRPr lang="en-US" sz="2400" b="1" dirty="0">
              <a:solidFill>
                <a:schemeClr val="bg1"/>
              </a:solidFill>
            </a:endParaRPr>
          </a:p>
          <a:p>
            <a:r>
              <a:rPr lang="en-US" sz="2400" b="1" dirty="0">
                <a:solidFill>
                  <a:schemeClr val="bg1"/>
                </a:solidFill>
              </a:rPr>
              <a:t>TOTAL					20%</a:t>
            </a:r>
            <a:endParaRPr lang="en-US" sz="2400" dirty="0">
              <a:solidFill>
                <a:schemeClr val="bg1">
                  <a:lumMod val="85000"/>
                </a:schemeClr>
              </a:solidFill>
            </a:endParaRPr>
          </a:p>
        </p:txBody>
      </p:sp>
    </p:spTree>
    <p:extLst>
      <p:ext uri="{BB962C8B-B14F-4D97-AF65-F5344CB8AC3E}">
        <p14:creationId xmlns:p14="http://schemas.microsoft.com/office/powerpoint/2010/main" val="8474518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4030</TotalTime>
  <Words>669</Words>
  <Application>Microsoft Macintosh PowerPoint</Application>
  <PresentationFormat>Widescreen</PresentationFormat>
  <Paragraphs>123</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Helvetica Neue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mohd adham isa</dc:creator>
  <cp:lastModifiedBy>Nor Azizah Saadon</cp:lastModifiedBy>
  <cp:revision>66</cp:revision>
  <cp:lastPrinted>2020-04-07T05:40:35Z</cp:lastPrinted>
  <dcterms:created xsi:type="dcterms:W3CDTF">2019-02-24T05:13:26Z</dcterms:created>
  <dcterms:modified xsi:type="dcterms:W3CDTF">2021-10-26T05:10:45Z</dcterms:modified>
</cp:coreProperties>
</file>

<file path=docProps/thumbnail.jpeg>
</file>